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66" r:id="rId2"/>
    <p:sldId id="400" r:id="rId3"/>
    <p:sldId id="357" r:id="rId4"/>
    <p:sldId id="401" r:id="rId5"/>
    <p:sldId id="405" r:id="rId6"/>
    <p:sldId id="412" r:id="rId7"/>
    <p:sldId id="423" r:id="rId8"/>
    <p:sldId id="407" r:id="rId9"/>
    <p:sldId id="359" r:id="rId10"/>
    <p:sldId id="414" r:id="rId11"/>
    <p:sldId id="402" r:id="rId12"/>
    <p:sldId id="361" r:id="rId13"/>
    <p:sldId id="388" r:id="rId14"/>
    <p:sldId id="420" r:id="rId15"/>
    <p:sldId id="417" r:id="rId16"/>
    <p:sldId id="418" r:id="rId17"/>
    <p:sldId id="415" r:id="rId18"/>
    <p:sldId id="424" r:id="rId19"/>
    <p:sldId id="416" r:id="rId20"/>
    <p:sldId id="421" r:id="rId21"/>
    <p:sldId id="422" r:id="rId22"/>
    <p:sldId id="362" r:id="rId23"/>
    <p:sldId id="404" r:id="rId24"/>
    <p:sldId id="409" r:id="rId25"/>
    <p:sldId id="41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 yuanyuan" initials="yy" lastIdx="1" clrIdx="0">
    <p:extLst>
      <p:ext uri="{19B8F6BF-5375-455C-9EA6-DF929625EA0E}">
        <p15:presenceInfo xmlns:p15="http://schemas.microsoft.com/office/powerpoint/2012/main" userId="45dc4d5b383f8a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76947" autoAdjust="0"/>
  </p:normalViewPr>
  <p:slideViewPr>
    <p:cSldViewPr snapToGrid="0">
      <p:cViewPr varScale="1">
        <p:scale>
          <a:sx n="68" d="100"/>
          <a:sy n="68" d="100"/>
        </p:scale>
        <p:origin x="957"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16.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BB8BF-5630-475B-AB49-BB6D273316B5}" type="doc">
      <dgm:prSet loTypeId="urn:microsoft.com/office/officeart/2005/8/layout/chevron1" loCatId="process" qsTypeId="urn:microsoft.com/office/officeart/2005/8/quickstyle/simple1" qsCatId="simple" csTypeId="urn:microsoft.com/office/officeart/2005/8/colors/accent1_2" csCatId="accent1" phldr="1"/>
      <dgm:spPr/>
    </dgm:pt>
    <dgm:pt modelId="{E465DC0C-1156-4BC8-BA16-D4197215B2BA}">
      <dgm:prSet phldrT="[文本]"/>
      <dgm:spPr/>
      <dgm:t>
        <a:bodyPr/>
        <a:lstStyle/>
        <a:p>
          <a:r>
            <a:rPr lang="en-US" altLang="zh-CN" dirty="0"/>
            <a:t>Web crawling</a:t>
          </a:r>
          <a:endParaRPr lang="zh-CN" altLang="en-US" dirty="0"/>
        </a:p>
      </dgm:t>
    </dgm:pt>
    <dgm:pt modelId="{B2E252FA-0852-4DFC-ACE4-32D1B67D1313}" type="parTrans" cxnId="{A22A25E5-5D26-439D-8937-C03B9C4873AE}">
      <dgm:prSet/>
      <dgm:spPr/>
      <dgm:t>
        <a:bodyPr/>
        <a:lstStyle/>
        <a:p>
          <a:endParaRPr lang="zh-CN" altLang="en-US"/>
        </a:p>
      </dgm:t>
    </dgm:pt>
    <dgm:pt modelId="{10C2C6FD-60D8-4290-A4BC-CA4F49667872}" type="sibTrans" cxnId="{A22A25E5-5D26-439D-8937-C03B9C4873AE}">
      <dgm:prSet/>
      <dgm:spPr/>
      <dgm:t>
        <a:bodyPr/>
        <a:lstStyle/>
        <a:p>
          <a:endParaRPr lang="zh-CN" altLang="en-US"/>
        </a:p>
      </dgm:t>
    </dgm:pt>
    <dgm:pt modelId="{AB146302-E705-43D9-94C6-4FBB6BF8B5F8}">
      <dgm:prSet phldrT="[文本]"/>
      <dgm:spPr/>
      <dgm:t>
        <a:bodyPr/>
        <a:lstStyle/>
        <a:p>
          <a:r>
            <a:rPr lang="en-US" altLang="zh-CN" dirty="0"/>
            <a:t>Indexing</a:t>
          </a:r>
          <a:endParaRPr lang="zh-CN" altLang="en-US" dirty="0"/>
        </a:p>
      </dgm:t>
    </dgm:pt>
    <dgm:pt modelId="{3FF6EC15-B357-47CC-A2BC-4DC6685BAD12}" type="parTrans" cxnId="{55A89670-826F-4B6D-A4CD-2E03DD7A0023}">
      <dgm:prSet/>
      <dgm:spPr/>
      <dgm:t>
        <a:bodyPr/>
        <a:lstStyle/>
        <a:p>
          <a:endParaRPr lang="zh-CN" altLang="en-US"/>
        </a:p>
      </dgm:t>
    </dgm:pt>
    <dgm:pt modelId="{14537448-BC49-415A-B413-4BD82F22DFF3}" type="sibTrans" cxnId="{55A89670-826F-4B6D-A4CD-2E03DD7A0023}">
      <dgm:prSet/>
      <dgm:spPr/>
      <dgm:t>
        <a:bodyPr/>
        <a:lstStyle/>
        <a:p>
          <a:endParaRPr lang="zh-CN" altLang="en-US"/>
        </a:p>
      </dgm:t>
    </dgm:pt>
    <dgm:pt modelId="{E4DC7396-A43E-4999-944E-6EDBA84849ED}">
      <dgm:prSet phldrT="[文本]"/>
      <dgm:spPr/>
      <dgm:t>
        <a:bodyPr/>
        <a:lstStyle/>
        <a:p>
          <a:r>
            <a:rPr lang="en-US" altLang="zh-CN" dirty="0"/>
            <a:t>Ranking</a:t>
          </a:r>
          <a:endParaRPr lang="zh-CN" altLang="en-US" dirty="0"/>
        </a:p>
      </dgm:t>
    </dgm:pt>
    <dgm:pt modelId="{759DF9DE-B1B4-457F-AD1D-534E6F8C2E3F}" type="parTrans" cxnId="{B638B30B-6699-4C6C-BFE8-9397EC43E058}">
      <dgm:prSet/>
      <dgm:spPr/>
      <dgm:t>
        <a:bodyPr/>
        <a:lstStyle/>
        <a:p>
          <a:endParaRPr lang="zh-CN" altLang="en-US"/>
        </a:p>
      </dgm:t>
    </dgm:pt>
    <dgm:pt modelId="{55FA9D1E-CF03-48A2-8741-C8E5055492A1}" type="sibTrans" cxnId="{B638B30B-6699-4C6C-BFE8-9397EC43E058}">
      <dgm:prSet/>
      <dgm:spPr/>
      <dgm:t>
        <a:bodyPr/>
        <a:lstStyle/>
        <a:p>
          <a:endParaRPr lang="zh-CN" altLang="en-US"/>
        </a:p>
      </dgm:t>
    </dgm:pt>
    <dgm:pt modelId="{C0A63840-E995-4CE5-A27E-1DF493C64D0A}" type="pres">
      <dgm:prSet presAssocID="{C40BB8BF-5630-475B-AB49-BB6D273316B5}" presName="Name0" presStyleCnt="0">
        <dgm:presLayoutVars>
          <dgm:dir/>
          <dgm:animLvl val="lvl"/>
          <dgm:resizeHandles val="exact"/>
        </dgm:presLayoutVars>
      </dgm:prSet>
      <dgm:spPr/>
    </dgm:pt>
    <dgm:pt modelId="{60F18E7C-FF8D-44BA-86D7-4922E8DFCDB2}" type="pres">
      <dgm:prSet presAssocID="{E465DC0C-1156-4BC8-BA16-D4197215B2BA}" presName="parTxOnly" presStyleLbl="node1" presStyleIdx="0" presStyleCnt="3">
        <dgm:presLayoutVars>
          <dgm:chMax val="0"/>
          <dgm:chPref val="0"/>
          <dgm:bulletEnabled val="1"/>
        </dgm:presLayoutVars>
      </dgm:prSet>
      <dgm:spPr/>
    </dgm:pt>
    <dgm:pt modelId="{B9194CFB-C2D0-4F12-9B9D-F9835DA884B2}" type="pres">
      <dgm:prSet presAssocID="{10C2C6FD-60D8-4290-A4BC-CA4F49667872}" presName="parTxOnlySpace" presStyleCnt="0"/>
      <dgm:spPr/>
    </dgm:pt>
    <dgm:pt modelId="{F223EAC8-8D1C-4F79-A2E2-6E548E8EE039}" type="pres">
      <dgm:prSet presAssocID="{AB146302-E705-43D9-94C6-4FBB6BF8B5F8}" presName="parTxOnly" presStyleLbl="node1" presStyleIdx="1" presStyleCnt="3">
        <dgm:presLayoutVars>
          <dgm:chMax val="0"/>
          <dgm:chPref val="0"/>
          <dgm:bulletEnabled val="1"/>
        </dgm:presLayoutVars>
      </dgm:prSet>
      <dgm:spPr/>
    </dgm:pt>
    <dgm:pt modelId="{9D23322D-57D3-426D-B39F-C87B35196F6F}" type="pres">
      <dgm:prSet presAssocID="{14537448-BC49-415A-B413-4BD82F22DFF3}" presName="parTxOnlySpace" presStyleCnt="0"/>
      <dgm:spPr/>
    </dgm:pt>
    <dgm:pt modelId="{26AD6A64-0821-4063-9F46-65D22F34BD27}" type="pres">
      <dgm:prSet presAssocID="{E4DC7396-A43E-4999-944E-6EDBA84849ED}" presName="parTxOnly" presStyleLbl="node1" presStyleIdx="2" presStyleCnt="3">
        <dgm:presLayoutVars>
          <dgm:chMax val="0"/>
          <dgm:chPref val="0"/>
          <dgm:bulletEnabled val="1"/>
        </dgm:presLayoutVars>
      </dgm:prSet>
      <dgm:spPr/>
    </dgm:pt>
  </dgm:ptLst>
  <dgm:cxnLst>
    <dgm:cxn modelId="{B638B30B-6699-4C6C-BFE8-9397EC43E058}" srcId="{C40BB8BF-5630-475B-AB49-BB6D273316B5}" destId="{E4DC7396-A43E-4999-944E-6EDBA84849ED}" srcOrd="2" destOrd="0" parTransId="{759DF9DE-B1B4-457F-AD1D-534E6F8C2E3F}" sibTransId="{55FA9D1E-CF03-48A2-8741-C8E5055492A1}"/>
    <dgm:cxn modelId="{9EB0F144-EAD6-4876-A73C-7DD9C3507860}" type="presOf" srcId="{C40BB8BF-5630-475B-AB49-BB6D273316B5}" destId="{C0A63840-E995-4CE5-A27E-1DF493C64D0A}" srcOrd="0" destOrd="0" presId="urn:microsoft.com/office/officeart/2005/8/layout/chevron1"/>
    <dgm:cxn modelId="{7BEBD247-A1A9-41CD-989C-6CEBAF4C15C0}" type="presOf" srcId="{AB146302-E705-43D9-94C6-4FBB6BF8B5F8}" destId="{F223EAC8-8D1C-4F79-A2E2-6E548E8EE039}" srcOrd="0" destOrd="0" presId="urn:microsoft.com/office/officeart/2005/8/layout/chevron1"/>
    <dgm:cxn modelId="{55A89670-826F-4B6D-A4CD-2E03DD7A0023}" srcId="{C40BB8BF-5630-475B-AB49-BB6D273316B5}" destId="{AB146302-E705-43D9-94C6-4FBB6BF8B5F8}" srcOrd="1" destOrd="0" parTransId="{3FF6EC15-B357-47CC-A2BC-4DC6685BAD12}" sibTransId="{14537448-BC49-415A-B413-4BD82F22DFF3}"/>
    <dgm:cxn modelId="{90237454-99FC-48BD-9115-6A0463B06CD1}" type="presOf" srcId="{E465DC0C-1156-4BC8-BA16-D4197215B2BA}" destId="{60F18E7C-FF8D-44BA-86D7-4922E8DFCDB2}" srcOrd="0" destOrd="0" presId="urn:microsoft.com/office/officeart/2005/8/layout/chevron1"/>
    <dgm:cxn modelId="{20E65FD8-5C3D-443D-8FB6-AAC7BAB1CC9A}" type="presOf" srcId="{E4DC7396-A43E-4999-944E-6EDBA84849ED}" destId="{26AD6A64-0821-4063-9F46-65D22F34BD27}" srcOrd="0" destOrd="0" presId="urn:microsoft.com/office/officeart/2005/8/layout/chevron1"/>
    <dgm:cxn modelId="{A22A25E5-5D26-439D-8937-C03B9C4873AE}" srcId="{C40BB8BF-5630-475B-AB49-BB6D273316B5}" destId="{E465DC0C-1156-4BC8-BA16-D4197215B2BA}" srcOrd="0" destOrd="0" parTransId="{B2E252FA-0852-4DFC-ACE4-32D1B67D1313}" sibTransId="{10C2C6FD-60D8-4290-A4BC-CA4F49667872}"/>
    <dgm:cxn modelId="{ECDBAFFB-98F5-4D2F-8BF3-1953A0A60E04}" type="presParOf" srcId="{C0A63840-E995-4CE5-A27E-1DF493C64D0A}" destId="{60F18E7C-FF8D-44BA-86D7-4922E8DFCDB2}" srcOrd="0" destOrd="0" presId="urn:microsoft.com/office/officeart/2005/8/layout/chevron1"/>
    <dgm:cxn modelId="{DC9A9991-C8BE-4386-B14E-A720D61DEB85}" type="presParOf" srcId="{C0A63840-E995-4CE5-A27E-1DF493C64D0A}" destId="{B9194CFB-C2D0-4F12-9B9D-F9835DA884B2}" srcOrd="1" destOrd="0" presId="urn:microsoft.com/office/officeart/2005/8/layout/chevron1"/>
    <dgm:cxn modelId="{8C4F3B22-4ADB-443D-B823-CD9538943CBA}" type="presParOf" srcId="{C0A63840-E995-4CE5-A27E-1DF493C64D0A}" destId="{F223EAC8-8D1C-4F79-A2E2-6E548E8EE039}" srcOrd="2" destOrd="0" presId="urn:microsoft.com/office/officeart/2005/8/layout/chevron1"/>
    <dgm:cxn modelId="{3910E40F-B0B4-4E26-BC91-44D0D8C244AD}" type="presParOf" srcId="{C0A63840-E995-4CE5-A27E-1DF493C64D0A}" destId="{9D23322D-57D3-426D-B39F-C87B35196F6F}" srcOrd="3" destOrd="0" presId="urn:microsoft.com/office/officeart/2005/8/layout/chevron1"/>
    <dgm:cxn modelId="{1F58E4CB-C4B2-4BA5-AA42-9D99B15C3D92}" type="presParOf" srcId="{C0A63840-E995-4CE5-A27E-1DF493C64D0A}" destId="{26AD6A64-0821-4063-9F46-65D22F34BD2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FCA595-1000-4E83-8989-5C20BD224B65}" type="doc">
      <dgm:prSet loTypeId="urn:microsoft.com/office/officeart/2005/8/layout/hProcess11" loCatId="process" qsTypeId="urn:microsoft.com/office/officeart/2005/8/quickstyle/simple1" qsCatId="simple" csTypeId="urn:microsoft.com/office/officeart/2005/8/colors/accent1_2" csCatId="accent1" phldr="1"/>
      <dgm:spPr/>
    </dgm:pt>
    <dgm:pt modelId="{51E5D685-F212-49C6-B054-E6FC699D10E5}">
      <dgm:prSet phldrT="[文本]"/>
      <dgm:spPr/>
      <dgm:t>
        <a:bodyPr/>
        <a:lstStyle/>
        <a:p>
          <a:r>
            <a:rPr lang="en-US" altLang="en-US" b="1" dirty="0"/>
            <a:t>1990s: Birth of search engines</a:t>
          </a:r>
          <a:endParaRPr lang="zh-CN" altLang="en-US" b="1" dirty="0"/>
        </a:p>
      </dgm:t>
    </dgm:pt>
    <dgm:pt modelId="{E9A2E72C-B74B-4924-BF46-8256480E7E62}" type="parTrans" cxnId="{031A7F7D-34EE-4644-BBF9-DEEDEB7C96A1}">
      <dgm:prSet/>
      <dgm:spPr/>
      <dgm:t>
        <a:bodyPr/>
        <a:lstStyle/>
        <a:p>
          <a:endParaRPr lang="zh-CN" altLang="en-US"/>
        </a:p>
      </dgm:t>
    </dgm:pt>
    <dgm:pt modelId="{A95CFB51-6777-4032-9E3A-9BE521116E89}" type="sibTrans" cxnId="{031A7F7D-34EE-4644-BBF9-DEEDEB7C96A1}">
      <dgm:prSet/>
      <dgm:spPr/>
      <dgm:t>
        <a:bodyPr/>
        <a:lstStyle/>
        <a:p>
          <a:endParaRPr lang="zh-CN" altLang="en-US"/>
        </a:p>
      </dgm:t>
    </dgm:pt>
    <dgm:pt modelId="{5BD01350-8601-4B0A-97E3-A54546E2AE55}">
      <dgm:prSet phldrT="[文本]" custT="1"/>
      <dgm:spPr/>
      <dgm:t>
        <a:bodyPr/>
        <a:lstStyle/>
        <a:p>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2010</a:t>
          </a:r>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s: </a:t>
          </a:r>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AI Ranking-Neural networks and deep learning</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gm:t>
    </dgm:pt>
    <dgm:pt modelId="{A61EF9E9-8327-4CC5-993C-391F5FC8EBFA}" type="parTrans" cxnId="{EA97C3B8-DC79-49AD-B819-427DCD5FA93C}">
      <dgm:prSet/>
      <dgm:spPr/>
      <dgm:t>
        <a:bodyPr/>
        <a:lstStyle/>
        <a:p>
          <a:endParaRPr lang="zh-CN" altLang="en-US"/>
        </a:p>
      </dgm:t>
    </dgm:pt>
    <dgm:pt modelId="{DCE451CA-6FEB-4644-8960-F4D8983A0BF2}" type="sibTrans" cxnId="{EA97C3B8-DC79-49AD-B819-427DCD5FA93C}">
      <dgm:prSet/>
      <dgm:spPr/>
      <dgm:t>
        <a:bodyPr/>
        <a:lstStyle/>
        <a:p>
          <a:endParaRPr lang="zh-CN" altLang="en-US"/>
        </a:p>
      </dgm:t>
    </dgm:pt>
    <dgm:pt modelId="{00372263-C659-4435-A039-0A84AB3160E4}">
      <dgm:prSet phldrT="[文本]" custT="1"/>
      <dgm:spPr/>
      <dgm:t>
        <a:bodyPr/>
        <a:lstStyle/>
        <a:p>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Late 2000s: The rise of semantics and natural language search</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gm:t>
    </dgm:pt>
    <dgm:pt modelId="{2B0C8FE0-3B81-4CDF-9959-66B4F1A2D4F5}" type="parTrans" cxnId="{6D96CA19-5C9F-4489-85BE-1C5EF382E262}">
      <dgm:prSet/>
      <dgm:spPr/>
      <dgm:t>
        <a:bodyPr/>
        <a:lstStyle/>
        <a:p>
          <a:endParaRPr lang="zh-CN" altLang="en-US"/>
        </a:p>
      </dgm:t>
    </dgm:pt>
    <dgm:pt modelId="{A832F9E3-CA8E-4EA9-A3BA-8984CE4B302F}" type="sibTrans" cxnId="{6D96CA19-5C9F-4489-85BE-1C5EF382E262}">
      <dgm:prSet/>
      <dgm:spPr/>
      <dgm:t>
        <a:bodyPr/>
        <a:lstStyle/>
        <a:p>
          <a:endParaRPr lang="zh-CN" altLang="en-US"/>
        </a:p>
      </dgm:t>
    </dgm:pt>
    <dgm:pt modelId="{0B1DF6F7-89A5-4AC7-B2BF-12EEB6E2FB10}">
      <dgm:prSet phldrT="[文本]" custT="1"/>
      <dgm:spPr/>
      <dgm:t>
        <a:bodyPr/>
        <a:lstStyle/>
        <a:p>
          <a:r>
            <a:rPr lang="en-US" altLang="zh-CN" sz="1500" b="1" kern="1200" dirty="0">
              <a:solidFill>
                <a:prstClr val="black">
                  <a:hueOff val="0"/>
                  <a:satOff val="0"/>
                  <a:lumOff val="0"/>
                  <a:alphaOff val="0"/>
                </a:prstClr>
              </a:solidFill>
              <a:latin typeface="等线" panose="020F0502020204030204"/>
              <a:ea typeface="+mn-ea"/>
              <a:cs typeface="+mn-cs"/>
            </a:rPr>
            <a:t>1996: Birth of Google</a:t>
          </a:r>
          <a:endParaRPr lang="zh-CN" altLang="en-US" sz="1500" b="1" kern="1200" dirty="0">
            <a:solidFill>
              <a:prstClr val="black">
                <a:hueOff val="0"/>
                <a:satOff val="0"/>
                <a:lumOff val="0"/>
                <a:alphaOff val="0"/>
              </a:prstClr>
            </a:solidFill>
            <a:latin typeface="等线" panose="020F0502020204030204"/>
            <a:ea typeface="+mn-ea"/>
            <a:cs typeface="+mn-cs"/>
          </a:endParaRPr>
        </a:p>
      </dgm:t>
    </dgm:pt>
    <dgm:pt modelId="{9A569EE6-6575-4361-A2C9-0DAD1D9DC640}" type="parTrans" cxnId="{2D5AA4C5-80D4-4AA3-87B9-E6DC132A4D8C}">
      <dgm:prSet/>
      <dgm:spPr/>
      <dgm:t>
        <a:bodyPr/>
        <a:lstStyle/>
        <a:p>
          <a:endParaRPr lang="zh-CN" altLang="en-US"/>
        </a:p>
      </dgm:t>
    </dgm:pt>
    <dgm:pt modelId="{8A4F5EBF-957D-40DA-96DC-257D7C09A814}" type="sibTrans" cxnId="{2D5AA4C5-80D4-4AA3-87B9-E6DC132A4D8C}">
      <dgm:prSet/>
      <dgm:spPr/>
      <dgm:t>
        <a:bodyPr/>
        <a:lstStyle/>
        <a:p>
          <a:endParaRPr lang="zh-CN" altLang="en-US"/>
        </a:p>
      </dgm:t>
    </dgm:pt>
    <dgm:pt modelId="{9E755206-5C83-4902-9384-494361B9C6F2}">
      <dgm:prSet phldrT="[文本]" custT="1"/>
      <dgm:spPr/>
      <dgm:t>
        <a:bodyPr/>
        <a:lstStyle/>
        <a:p>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2020s: Generative search experiences</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gm:t>
    </dgm:pt>
    <dgm:pt modelId="{9C6AF356-3568-405B-A637-6D9314E3B676}" type="parTrans" cxnId="{3AB4E63B-253F-4ACA-AA9B-47F62F14AB26}">
      <dgm:prSet/>
      <dgm:spPr/>
      <dgm:t>
        <a:bodyPr/>
        <a:lstStyle/>
        <a:p>
          <a:endParaRPr lang="zh-CN" altLang="en-US"/>
        </a:p>
      </dgm:t>
    </dgm:pt>
    <dgm:pt modelId="{1DD14365-C441-4FBA-9C79-C2C300520AF4}" type="sibTrans" cxnId="{3AB4E63B-253F-4ACA-AA9B-47F62F14AB26}">
      <dgm:prSet/>
      <dgm:spPr/>
      <dgm:t>
        <a:bodyPr/>
        <a:lstStyle/>
        <a:p>
          <a:endParaRPr lang="zh-CN" altLang="en-US"/>
        </a:p>
      </dgm:t>
    </dgm:pt>
    <dgm:pt modelId="{61647F66-1986-4DA0-9D3B-E4C0B400B724}">
      <dgm:prSet phldrT="[文本]" custT="1"/>
      <dgm:spPr/>
      <dgm:t>
        <a:bodyPr/>
        <a:lstStyle/>
        <a:p>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gm:t>
    </dgm:pt>
    <dgm:pt modelId="{39D60B7E-7913-4EDF-B419-83D5EE67C932}" type="parTrans" cxnId="{7D713453-3F03-4BAA-AAC2-8143DB5FDEF7}">
      <dgm:prSet/>
      <dgm:spPr/>
      <dgm:t>
        <a:bodyPr/>
        <a:lstStyle/>
        <a:p>
          <a:endParaRPr lang="zh-CN" altLang="en-US"/>
        </a:p>
      </dgm:t>
    </dgm:pt>
    <dgm:pt modelId="{2926693A-8CC7-410E-B370-FBDE622DE160}" type="sibTrans" cxnId="{7D713453-3F03-4BAA-AAC2-8143DB5FDEF7}">
      <dgm:prSet/>
      <dgm:spPr/>
      <dgm:t>
        <a:bodyPr/>
        <a:lstStyle/>
        <a:p>
          <a:endParaRPr lang="zh-CN" altLang="en-US"/>
        </a:p>
      </dgm:t>
    </dgm:pt>
    <dgm:pt modelId="{B135AF44-EDC8-4B80-882F-5C8106560CE3}" type="pres">
      <dgm:prSet presAssocID="{E5FCA595-1000-4E83-8989-5C20BD224B65}" presName="Name0" presStyleCnt="0">
        <dgm:presLayoutVars>
          <dgm:dir/>
          <dgm:resizeHandles val="exact"/>
        </dgm:presLayoutVars>
      </dgm:prSet>
      <dgm:spPr/>
    </dgm:pt>
    <dgm:pt modelId="{2C2415CC-8E02-437D-B13B-93FFE1C0A93F}" type="pres">
      <dgm:prSet presAssocID="{E5FCA595-1000-4E83-8989-5C20BD224B65}" presName="arrow" presStyleLbl="bgShp" presStyleIdx="0" presStyleCnt="1"/>
      <dgm:spPr/>
    </dgm:pt>
    <dgm:pt modelId="{2928024A-C5B9-45CD-8626-E844F9696CF5}" type="pres">
      <dgm:prSet presAssocID="{E5FCA595-1000-4E83-8989-5C20BD224B65}" presName="points" presStyleCnt="0"/>
      <dgm:spPr/>
    </dgm:pt>
    <dgm:pt modelId="{96BB3C30-C4FE-497E-BE84-EA58DE4A0430}" type="pres">
      <dgm:prSet presAssocID="{51E5D685-F212-49C6-B054-E6FC699D10E5}" presName="compositeA" presStyleCnt="0"/>
      <dgm:spPr/>
    </dgm:pt>
    <dgm:pt modelId="{6E94CD7E-13FF-4E68-9602-D9D145345444}" type="pres">
      <dgm:prSet presAssocID="{51E5D685-F212-49C6-B054-E6FC699D10E5}" presName="textA" presStyleLbl="revTx" presStyleIdx="0" presStyleCnt="6">
        <dgm:presLayoutVars>
          <dgm:bulletEnabled val="1"/>
        </dgm:presLayoutVars>
      </dgm:prSet>
      <dgm:spPr/>
    </dgm:pt>
    <dgm:pt modelId="{7C1A74D7-7326-43C5-A555-9B27B485E75C}" type="pres">
      <dgm:prSet presAssocID="{51E5D685-F212-49C6-B054-E6FC699D10E5}" presName="circleA" presStyleLbl="node1" presStyleIdx="0" presStyleCnt="6"/>
      <dgm:spPr/>
    </dgm:pt>
    <dgm:pt modelId="{F76A3C42-7179-4EC4-8331-9D2336758947}" type="pres">
      <dgm:prSet presAssocID="{51E5D685-F212-49C6-B054-E6FC699D10E5}" presName="spaceA" presStyleCnt="0"/>
      <dgm:spPr/>
    </dgm:pt>
    <dgm:pt modelId="{70F2633D-7581-494A-B987-CBBEC26476B6}" type="pres">
      <dgm:prSet presAssocID="{A95CFB51-6777-4032-9E3A-9BE521116E89}" presName="space" presStyleCnt="0"/>
      <dgm:spPr/>
    </dgm:pt>
    <dgm:pt modelId="{1AA2F5C3-FBA8-4F36-8F70-A8605BFBE6AA}" type="pres">
      <dgm:prSet presAssocID="{0B1DF6F7-89A5-4AC7-B2BF-12EEB6E2FB10}" presName="compositeB" presStyleCnt="0"/>
      <dgm:spPr/>
    </dgm:pt>
    <dgm:pt modelId="{1E9AB7C1-3366-4476-8E85-8D6A5E5D0C53}" type="pres">
      <dgm:prSet presAssocID="{0B1DF6F7-89A5-4AC7-B2BF-12EEB6E2FB10}" presName="textB" presStyleLbl="revTx" presStyleIdx="1" presStyleCnt="6">
        <dgm:presLayoutVars>
          <dgm:bulletEnabled val="1"/>
        </dgm:presLayoutVars>
      </dgm:prSet>
      <dgm:spPr/>
    </dgm:pt>
    <dgm:pt modelId="{C7F57AC0-1FB0-4950-A7FA-CC5DD92DECEB}" type="pres">
      <dgm:prSet presAssocID="{0B1DF6F7-89A5-4AC7-B2BF-12EEB6E2FB10}" presName="circleB" presStyleLbl="node1" presStyleIdx="1" presStyleCnt="6"/>
      <dgm:spPr/>
    </dgm:pt>
    <dgm:pt modelId="{45B11772-93B6-48A9-A440-B617C176DFF3}" type="pres">
      <dgm:prSet presAssocID="{0B1DF6F7-89A5-4AC7-B2BF-12EEB6E2FB10}" presName="spaceB" presStyleCnt="0"/>
      <dgm:spPr/>
    </dgm:pt>
    <dgm:pt modelId="{5A89378C-1152-44AD-9391-4098299DBDD9}" type="pres">
      <dgm:prSet presAssocID="{8A4F5EBF-957D-40DA-96DC-257D7C09A814}" presName="space" presStyleCnt="0"/>
      <dgm:spPr/>
    </dgm:pt>
    <dgm:pt modelId="{DBB5E313-1C5B-47B3-AEA3-8CDDF7D52635}" type="pres">
      <dgm:prSet presAssocID="{00372263-C659-4435-A039-0A84AB3160E4}" presName="compositeA" presStyleCnt="0"/>
      <dgm:spPr/>
    </dgm:pt>
    <dgm:pt modelId="{8E044BFC-8C6E-46B6-8D12-294DA5F8D813}" type="pres">
      <dgm:prSet presAssocID="{00372263-C659-4435-A039-0A84AB3160E4}" presName="textA" presStyleLbl="revTx" presStyleIdx="2" presStyleCnt="6" custScaleX="162989">
        <dgm:presLayoutVars>
          <dgm:bulletEnabled val="1"/>
        </dgm:presLayoutVars>
      </dgm:prSet>
      <dgm:spPr/>
    </dgm:pt>
    <dgm:pt modelId="{CB16FCFD-6735-4BD8-9B63-13C82328D142}" type="pres">
      <dgm:prSet presAssocID="{00372263-C659-4435-A039-0A84AB3160E4}" presName="circleA" presStyleLbl="node1" presStyleIdx="2" presStyleCnt="6"/>
      <dgm:spPr/>
    </dgm:pt>
    <dgm:pt modelId="{30D3ACD8-BAEE-481D-847D-AFBA70F25086}" type="pres">
      <dgm:prSet presAssocID="{00372263-C659-4435-A039-0A84AB3160E4}" presName="spaceA" presStyleCnt="0"/>
      <dgm:spPr/>
    </dgm:pt>
    <dgm:pt modelId="{548025BF-F305-498E-BE74-E5B686636D8F}" type="pres">
      <dgm:prSet presAssocID="{A832F9E3-CA8E-4EA9-A3BA-8984CE4B302F}" presName="space" presStyleCnt="0"/>
      <dgm:spPr/>
    </dgm:pt>
    <dgm:pt modelId="{9FBE3A09-A4AB-4152-AD8D-A04AB2B08EAC}" type="pres">
      <dgm:prSet presAssocID="{5BD01350-8601-4B0A-97E3-A54546E2AE55}" presName="compositeB" presStyleCnt="0"/>
      <dgm:spPr/>
    </dgm:pt>
    <dgm:pt modelId="{1A7E2176-4945-4F73-991A-F531CE22CAAA}" type="pres">
      <dgm:prSet presAssocID="{5BD01350-8601-4B0A-97E3-A54546E2AE55}" presName="textB" presStyleLbl="revTx" presStyleIdx="3" presStyleCnt="6" custScaleX="187669">
        <dgm:presLayoutVars>
          <dgm:bulletEnabled val="1"/>
        </dgm:presLayoutVars>
      </dgm:prSet>
      <dgm:spPr/>
    </dgm:pt>
    <dgm:pt modelId="{F534F9F9-8B4C-4E94-A612-C0B1D2FBF576}" type="pres">
      <dgm:prSet presAssocID="{5BD01350-8601-4B0A-97E3-A54546E2AE55}" presName="circleB" presStyleLbl="node1" presStyleIdx="3" presStyleCnt="6"/>
      <dgm:spPr/>
    </dgm:pt>
    <dgm:pt modelId="{C008EBC6-C4B4-4B02-B2BB-7DFC7085E81E}" type="pres">
      <dgm:prSet presAssocID="{5BD01350-8601-4B0A-97E3-A54546E2AE55}" presName="spaceB" presStyleCnt="0"/>
      <dgm:spPr/>
    </dgm:pt>
    <dgm:pt modelId="{A413FFB5-1943-4B32-B461-BC40F3E4E28F}" type="pres">
      <dgm:prSet presAssocID="{DCE451CA-6FEB-4644-8960-F4D8983A0BF2}" presName="space" presStyleCnt="0"/>
      <dgm:spPr/>
    </dgm:pt>
    <dgm:pt modelId="{651F513C-BB07-416C-B934-CC4CA23AF4A3}" type="pres">
      <dgm:prSet presAssocID="{9E755206-5C83-4902-9384-494361B9C6F2}" presName="compositeA" presStyleCnt="0"/>
      <dgm:spPr/>
    </dgm:pt>
    <dgm:pt modelId="{6F52E0BF-CF65-4D5D-A55B-B9DBECF2184F}" type="pres">
      <dgm:prSet presAssocID="{9E755206-5C83-4902-9384-494361B9C6F2}" presName="textA" presStyleLbl="revTx" presStyleIdx="4" presStyleCnt="6">
        <dgm:presLayoutVars>
          <dgm:bulletEnabled val="1"/>
        </dgm:presLayoutVars>
      </dgm:prSet>
      <dgm:spPr/>
    </dgm:pt>
    <dgm:pt modelId="{361D61B9-686B-4B85-8D4C-F9DEBC673577}" type="pres">
      <dgm:prSet presAssocID="{9E755206-5C83-4902-9384-494361B9C6F2}" presName="circleA" presStyleLbl="node1" presStyleIdx="4" presStyleCnt="6"/>
      <dgm:spPr/>
    </dgm:pt>
    <dgm:pt modelId="{1F1D5926-0FC1-4F07-B220-B21F55E58BFB}" type="pres">
      <dgm:prSet presAssocID="{9E755206-5C83-4902-9384-494361B9C6F2}" presName="spaceA" presStyleCnt="0"/>
      <dgm:spPr/>
    </dgm:pt>
    <dgm:pt modelId="{30592CDC-572F-42ED-88C4-DB309266F219}" type="pres">
      <dgm:prSet presAssocID="{1DD14365-C441-4FBA-9C79-C2C300520AF4}" presName="space" presStyleCnt="0"/>
      <dgm:spPr/>
    </dgm:pt>
    <dgm:pt modelId="{99A72D53-05EA-4725-B810-E3121619D05D}" type="pres">
      <dgm:prSet presAssocID="{61647F66-1986-4DA0-9D3B-E4C0B400B724}" presName="compositeB" presStyleCnt="0"/>
      <dgm:spPr/>
    </dgm:pt>
    <dgm:pt modelId="{9D292F47-3ABA-4480-9617-85079FC7D451}" type="pres">
      <dgm:prSet presAssocID="{61647F66-1986-4DA0-9D3B-E4C0B400B724}" presName="textB" presStyleLbl="revTx" presStyleIdx="5" presStyleCnt="6">
        <dgm:presLayoutVars>
          <dgm:bulletEnabled val="1"/>
        </dgm:presLayoutVars>
      </dgm:prSet>
      <dgm:spPr/>
    </dgm:pt>
    <dgm:pt modelId="{C5BF52F6-13B0-4142-8A99-FBCDB6E377D4}" type="pres">
      <dgm:prSet presAssocID="{61647F66-1986-4DA0-9D3B-E4C0B400B724}" presName="circleB" presStyleLbl="node1" presStyleIdx="5" presStyleCnt="6"/>
      <dgm:spPr/>
    </dgm:pt>
    <dgm:pt modelId="{8712A033-EFAB-4B9E-868F-2F7F1E1A2B2A}" type="pres">
      <dgm:prSet presAssocID="{61647F66-1986-4DA0-9D3B-E4C0B400B724}" presName="spaceB" presStyleCnt="0"/>
      <dgm:spPr/>
    </dgm:pt>
  </dgm:ptLst>
  <dgm:cxnLst>
    <dgm:cxn modelId="{2A24C317-3D3D-47D2-B4F5-47DB234BEE25}" type="presOf" srcId="{00372263-C659-4435-A039-0A84AB3160E4}" destId="{8E044BFC-8C6E-46B6-8D12-294DA5F8D813}" srcOrd="0" destOrd="0" presId="urn:microsoft.com/office/officeart/2005/8/layout/hProcess11"/>
    <dgm:cxn modelId="{6D96CA19-5C9F-4489-85BE-1C5EF382E262}" srcId="{E5FCA595-1000-4E83-8989-5C20BD224B65}" destId="{00372263-C659-4435-A039-0A84AB3160E4}" srcOrd="2" destOrd="0" parTransId="{2B0C8FE0-3B81-4CDF-9959-66B4F1A2D4F5}" sibTransId="{A832F9E3-CA8E-4EA9-A3BA-8984CE4B302F}"/>
    <dgm:cxn modelId="{3AB4E63B-253F-4ACA-AA9B-47F62F14AB26}" srcId="{E5FCA595-1000-4E83-8989-5C20BD224B65}" destId="{9E755206-5C83-4902-9384-494361B9C6F2}" srcOrd="4" destOrd="0" parTransId="{9C6AF356-3568-405B-A637-6D9314E3B676}" sibTransId="{1DD14365-C441-4FBA-9C79-C2C300520AF4}"/>
    <dgm:cxn modelId="{7D713453-3F03-4BAA-AAC2-8143DB5FDEF7}" srcId="{E5FCA595-1000-4E83-8989-5C20BD224B65}" destId="{61647F66-1986-4DA0-9D3B-E4C0B400B724}" srcOrd="5" destOrd="0" parTransId="{39D60B7E-7913-4EDF-B419-83D5EE67C932}" sibTransId="{2926693A-8CC7-410E-B370-FBDE622DE160}"/>
    <dgm:cxn modelId="{E5BB9C74-8602-4DB5-AA93-A96B07B9929B}" type="presOf" srcId="{E5FCA595-1000-4E83-8989-5C20BD224B65}" destId="{B135AF44-EDC8-4B80-882F-5C8106560CE3}" srcOrd="0" destOrd="0" presId="urn:microsoft.com/office/officeart/2005/8/layout/hProcess11"/>
    <dgm:cxn modelId="{D1299156-B30D-40C0-9A5E-5869F707EC64}" type="presOf" srcId="{61647F66-1986-4DA0-9D3B-E4C0B400B724}" destId="{9D292F47-3ABA-4480-9617-85079FC7D451}" srcOrd="0" destOrd="0" presId="urn:microsoft.com/office/officeart/2005/8/layout/hProcess11"/>
    <dgm:cxn modelId="{031A7F7D-34EE-4644-BBF9-DEEDEB7C96A1}" srcId="{E5FCA595-1000-4E83-8989-5C20BD224B65}" destId="{51E5D685-F212-49C6-B054-E6FC699D10E5}" srcOrd="0" destOrd="0" parTransId="{E9A2E72C-B74B-4924-BF46-8256480E7E62}" sibTransId="{A95CFB51-6777-4032-9E3A-9BE521116E89}"/>
    <dgm:cxn modelId="{FE4C28A1-C630-4F51-99A5-889F9F7836B2}" type="presOf" srcId="{5BD01350-8601-4B0A-97E3-A54546E2AE55}" destId="{1A7E2176-4945-4F73-991A-F531CE22CAAA}" srcOrd="0" destOrd="0" presId="urn:microsoft.com/office/officeart/2005/8/layout/hProcess11"/>
    <dgm:cxn modelId="{91EB72A5-8120-4427-92B7-BFCBE05DAE52}" type="presOf" srcId="{51E5D685-F212-49C6-B054-E6FC699D10E5}" destId="{6E94CD7E-13FF-4E68-9602-D9D145345444}" srcOrd="0" destOrd="0" presId="urn:microsoft.com/office/officeart/2005/8/layout/hProcess11"/>
    <dgm:cxn modelId="{2F37E8A8-7A4E-4EC9-9497-FF540C24C24C}" type="presOf" srcId="{9E755206-5C83-4902-9384-494361B9C6F2}" destId="{6F52E0BF-CF65-4D5D-A55B-B9DBECF2184F}" srcOrd="0" destOrd="0" presId="urn:microsoft.com/office/officeart/2005/8/layout/hProcess11"/>
    <dgm:cxn modelId="{EA97C3B8-DC79-49AD-B819-427DCD5FA93C}" srcId="{E5FCA595-1000-4E83-8989-5C20BD224B65}" destId="{5BD01350-8601-4B0A-97E3-A54546E2AE55}" srcOrd="3" destOrd="0" parTransId="{A61EF9E9-8327-4CC5-993C-391F5FC8EBFA}" sibTransId="{DCE451CA-6FEB-4644-8960-F4D8983A0BF2}"/>
    <dgm:cxn modelId="{2D5AA4C5-80D4-4AA3-87B9-E6DC132A4D8C}" srcId="{E5FCA595-1000-4E83-8989-5C20BD224B65}" destId="{0B1DF6F7-89A5-4AC7-B2BF-12EEB6E2FB10}" srcOrd="1" destOrd="0" parTransId="{9A569EE6-6575-4361-A2C9-0DAD1D9DC640}" sibTransId="{8A4F5EBF-957D-40DA-96DC-257D7C09A814}"/>
    <dgm:cxn modelId="{6C2ECEF3-E5F5-43D2-9B93-EDDE7E47C4D8}" type="presOf" srcId="{0B1DF6F7-89A5-4AC7-B2BF-12EEB6E2FB10}" destId="{1E9AB7C1-3366-4476-8E85-8D6A5E5D0C53}" srcOrd="0" destOrd="0" presId="urn:microsoft.com/office/officeart/2005/8/layout/hProcess11"/>
    <dgm:cxn modelId="{60908892-9E0D-4D29-AFC6-DAF5B2AF3A38}" type="presParOf" srcId="{B135AF44-EDC8-4B80-882F-5C8106560CE3}" destId="{2C2415CC-8E02-437D-B13B-93FFE1C0A93F}" srcOrd="0" destOrd="0" presId="urn:microsoft.com/office/officeart/2005/8/layout/hProcess11"/>
    <dgm:cxn modelId="{AA977D3A-1052-489E-A9B5-7F08472EBB8B}" type="presParOf" srcId="{B135AF44-EDC8-4B80-882F-5C8106560CE3}" destId="{2928024A-C5B9-45CD-8626-E844F9696CF5}" srcOrd="1" destOrd="0" presId="urn:microsoft.com/office/officeart/2005/8/layout/hProcess11"/>
    <dgm:cxn modelId="{03FEF020-43A4-4364-9E94-199F44491D49}" type="presParOf" srcId="{2928024A-C5B9-45CD-8626-E844F9696CF5}" destId="{96BB3C30-C4FE-497E-BE84-EA58DE4A0430}" srcOrd="0" destOrd="0" presId="urn:microsoft.com/office/officeart/2005/8/layout/hProcess11"/>
    <dgm:cxn modelId="{9AFF4E3A-9F0E-4266-B5DF-136062983C22}" type="presParOf" srcId="{96BB3C30-C4FE-497E-BE84-EA58DE4A0430}" destId="{6E94CD7E-13FF-4E68-9602-D9D145345444}" srcOrd="0" destOrd="0" presId="urn:microsoft.com/office/officeart/2005/8/layout/hProcess11"/>
    <dgm:cxn modelId="{687F1C3D-5929-4694-885C-EF9ABED60791}" type="presParOf" srcId="{96BB3C30-C4FE-497E-BE84-EA58DE4A0430}" destId="{7C1A74D7-7326-43C5-A555-9B27B485E75C}" srcOrd="1" destOrd="0" presId="urn:microsoft.com/office/officeart/2005/8/layout/hProcess11"/>
    <dgm:cxn modelId="{EA2FFBD8-0871-4778-9FC3-6EFDADF4E0F3}" type="presParOf" srcId="{96BB3C30-C4FE-497E-BE84-EA58DE4A0430}" destId="{F76A3C42-7179-4EC4-8331-9D2336758947}" srcOrd="2" destOrd="0" presId="urn:microsoft.com/office/officeart/2005/8/layout/hProcess11"/>
    <dgm:cxn modelId="{8E4B8ABC-9A62-4C92-AF40-8B649EE3BD55}" type="presParOf" srcId="{2928024A-C5B9-45CD-8626-E844F9696CF5}" destId="{70F2633D-7581-494A-B987-CBBEC26476B6}" srcOrd="1" destOrd="0" presId="urn:microsoft.com/office/officeart/2005/8/layout/hProcess11"/>
    <dgm:cxn modelId="{807AC918-1D63-4864-A211-265D0E164C06}" type="presParOf" srcId="{2928024A-C5B9-45CD-8626-E844F9696CF5}" destId="{1AA2F5C3-FBA8-4F36-8F70-A8605BFBE6AA}" srcOrd="2" destOrd="0" presId="urn:microsoft.com/office/officeart/2005/8/layout/hProcess11"/>
    <dgm:cxn modelId="{723B6B22-E77D-4F7D-A202-3CA95077B8D2}" type="presParOf" srcId="{1AA2F5C3-FBA8-4F36-8F70-A8605BFBE6AA}" destId="{1E9AB7C1-3366-4476-8E85-8D6A5E5D0C53}" srcOrd="0" destOrd="0" presId="urn:microsoft.com/office/officeart/2005/8/layout/hProcess11"/>
    <dgm:cxn modelId="{EC0821EE-6DE3-45F1-A7A0-29CE813718EF}" type="presParOf" srcId="{1AA2F5C3-FBA8-4F36-8F70-A8605BFBE6AA}" destId="{C7F57AC0-1FB0-4950-A7FA-CC5DD92DECEB}" srcOrd="1" destOrd="0" presId="urn:microsoft.com/office/officeart/2005/8/layout/hProcess11"/>
    <dgm:cxn modelId="{7627C0B3-AB81-4F80-9C29-CEBFB2852DA0}" type="presParOf" srcId="{1AA2F5C3-FBA8-4F36-8F70-A8605BFBE6AA}" destId="{45B11772-93B6-48A9-A440-B617C176DFF3}" srcOrd="2" destOrd="0" presId="urn:microsoft.com/office/officeart/2005/8/layout/hProcess11"/>
    <dgm:cxn modelId="{F75D175B-7105-4F34-9134-4A8C9C96F44C}" type="presParOf" srcId="{2928024A-C5B9-45CD-8626-E844F9696CF5}" destId="{5A89378C-1152-44AD-9391-4098299DBDD9}" srcOrd="3" destOrd="0" presId="urn:microsoft.com/office/officeart/2005/8/layout/hProcess11"/>
    <dgm:cxn modelId="{1981A715-A8C6-474B-BBC5-D0F57E8DD46C}" type="presParOf" srcId="{2928024A-C5B9-45CD-8626-E844F9696CF5}" destId="{DBB5E313-1C5B-47B3-AEA3-8CDDF7D52635}" srcOrd="4" destOrd="0" presId="urn:microsoft.com/office/officeart/2005/8/layout/hProcess11"/>
    <dgm:cxn modelId="{3834ED27-A612-4D40-A78C-F3190B088D39}" type="presParOf" srcId="{DBB5E313-1C5B-47B3-AEA3-8CDDF7D52635}" destId="{8E044BFC-8C6E-46B6-8D12-294DA5F8D813}" srcOrd="0" destOrd="0" presId="urn:microsoft.com/office/officeart/2005/8/layout/hProcess11"/>
    <dgm:cxn modelId="{44EF0510-4543-4F91-BF91-017504C150AB}" type="presParOf" srcId="{DBB5E313-1C5B-47B3-AEA3-8CDDF7D52635}" destId="{CB16FCFD-6735-4BD8-9B63-13C82328D142}" srcOrd="1" destOrd="0" presId="urn:microsoft.com/office/officeart/2005/8/layout/hProcess11"/>
    <dgm:cxn modelId="{27192E63-8236-4A2C-95AA-A288AD7E6D6B}" type="presParOf" srcId="{DBB5E313-1C5B-47B3-AEA3-8CDDF7D52635}" destId="{30D3ACD8-BAEE-481D-847D-AFBA70F25086}" srcOrd="2" destOrd="0" presId="urn:microsoft.com/office/officeart/2005/8/layout/hProcess11"/>
    <dgm:cxn modelId="{4EE15F53-D140-4F43-A599-8C0EFEAF810B}" type="presParOf" srcId="{2928024A-C5B9-45CD-8626-E844F9696CF5}" destId="{548025BF-F305-498E-BE74-E5B686636D8F}" srcOrd="5" destOrd="0" presId="urn:microsoft.com/office/officeart/2005/8/layout/hProcess11"/>
    <dgm:cxn modelId="{DB6A2873-E020-4444-B89E-CCBF22361D24}" type="presParOf" srcId="{2928024A-C5B9-45CD-8626-E844F9696CF5}" destId="{9FBE3A09-A4AB-4152-AD8D-A04AB2B08EAC}" srcOrd="6" destOrd="0" presId="urn:microsoft.com/office/officeart/2005/8/layout/hProcess11"/>
    <dgm:cxn modelId="{F5E94BEF-0ED0-4866-B913-45DA37DEE642}" type="presParOf" srcId="{9FBE3A09-A4AB-4152-AD8D-A04AB2B08EAC}" destId="{1A7E2176-4945-4F73-991A-F531CE22CAAA}" srcOrd="0" destOrd="0" presId="urn:microsoft.com/office/officeart/2005/8/layout/hProcess11"/>
    <dgm:cxn modelId="{6B311F7E-071B-4E97-AE23-015EB08B4505}" type="presParOf" srcId="{9FBE3A09-A4AB-4152-AD8D-A04AB2B08EAC}" destId="{F534F9F9-8B4C-4E94-A612-C0B1D2FBF576}" srcOrd="1" destOrd="0" presId="urn:microsoft.com/office/officeart/2005/8/layout/hProcess11"/>
    <dgm:cxn modelId="{B38EE06C-4453-4DD0-BE67-3F24FAB62825}" type="presParOf" srcId="{9FBE3A09-A4AB-4152-AD8D-A04AB2B08EAC}" destId="{C008EBC6-C4B4-4B02-B2BB-7DFC7085E81E}" srcOrd="2" destOrd="0" presId="urn:microsoft.com/office/officeart/2005/8/layout/hProcess11"/>
    <dgm:cxn modelId="{C1842F86-3443-4D71-83B9-AB1ADF956559}" type="presParOf" srcId="{2928024A-C5B9-45CD-8626-E844F9696CF5}" destId="{A413FFB5-1943-4B32-B461-BC40F3E4E28F}" srcOrd="7" destOrd="0" presId="urn:microsoft.com/office/officeart/2005/8/layout/hProcess11"/>
    <dgm:cxn modelId="{5BD1E8FB-1923-43BD-A1CD-7F7C4B2BF852}" type="presParOf" srcId="{2928024A-C5B9-45CD-8626-E844F9696CF5}" destId="{651F513C-BB07-416C-B934-CC4CA23AF4A3}" srcOrd="8" destOrd="0" presId="urn:microsoft.com/office/officeart/2005/8/layout/hProcess11"/>
    <dgm:cxn modelId="{23CD1ACC-0302-4227-A0AD-761312E519BE}" type="presParOf" srcId="{651F513C-BB07-416C-B934-CC4CA23AF4A3}" destId="{6F52E0BF-CF65-4D5D-A55B-B9DBECF2184F}" srcOrd="0" destOrd="0" presId="urn:microsoft.com/office/officeart/2005/8/layout/hProcess11"/>
    <dgm:cxn modelId="{CBD5A252-7181-48C7-84B7-BEE6705C8EFA}" type="presParOf" srcId="{651F513C-BB07-416C-B934-CC4CA23AF4A3}" destId="{361D61B9-686B-4B85-8D4C-F9DEBC673577}" srcOrd="1" destOrd="0" presId="urn:microsoft.com/office/officeart/2005/8/layout/hProcess11"/>
    <dgm:cxn modelId="{B01D30EE-73A7-4F40-85FF-2AABAB4D53E4}" type="presParOf" srcId="{651F513C-BB07-416C-B934-CC4CA23AF4A3}" destId="{1F1D5926-0FC1-4F07-B220-B21F55E58BFB}" srcOrd="2" destOrd="0" presId="urn:microsoft.com/office/officeart/2005/8/layout/hProcess11"/>
    <dgm:cxn modelId="{A30F3869-BC21-41AA-AD09-08B6E06E9FA8}" type="presParOf" srcId="{2928024A-C5B9-45CD-8626-E844F9696CF5}" destId="{30592CDC-572F-42ED-88C4-DB309266F219}" srcOrd="9" destOrd="0" presId="urn:microsoft.com/office/officeart/2005/8/layout/hProcess11"/>
    <dgm:cxn modelId="{E658DF00-6A40-4123-94A1-10179B86C50C}" type="presParOf" srcId="{2928024A-C5B9-45CD-8626-E844F9696CF5}" destId="{99A72D53-05EA-4725-B810-E3121619D05D}" srcOrd="10" destOrd="0" presId="urn:microsoft.com/office/officeart/2005/8/layout/hProcess11"/>
    <dgm:cxn modelId="{A40D37B3-C0EB-4E14-83FD-401E8815E463}" type="presParOf" srcId="{99A72D53-05EA-4725-B810-E3121619D05D}" destId="{9D292F47-3ABA-4480-9617-85079FC7D451}" srcOrd="0" destOrd="0" presId="urn:microsoft.com/office/officeart/2005/8/layout/hProcess11"/>
    <dgm:cxn modelId="{2E8EA519-296A-49FF-B644-5355A842664E}" type="presParOf" srcId="{99A72D53-05EA-4725-B810-E3121619D05D}" destId="{C5BF52F6-13B0-4142-8A99-FBCDB6E377D4}" srcOrd="1" destOrd="0" presId="urn:microsoft.com/office/officeart/2005/8/layout/hProcess11"/>
    <dgm:cxn modelId="{6AF5D12D-F392-4B52-812B-1C12C4DE79AE}" type="presParOf" srcId="{99A72D53-05EA-4725-B810-E3121619D05D}" destId="{8712A033-EFAB-4B9E-868F-2F7F1E1A2B2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479DD2-B02B-4A4F-A308-CE60A736D615}"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F67897E-1B4D-4D02-B8D8-F8EF70CF282F}">
      <dgm:prSet custT="1"/>
      <dgm:spPr/>
      <dgm:t>
        <a:bodyPr/>
        <a:lstStyle/>
        <a:p>
          <a:r>
            <a:rPr lang="en-US" sz="2000" dirty="0"/>
            <a:t>relationships between words in a query, grasping nuances and subtleties.  </a:t>
          </a:r>
          <a:endParaRPr lang="zh-CN" sz="2000" dirty="0"/>
        </a:p>
      </dgm:t>
    </dgm:pt>
    <dgm:pt modelId="{DDE5A2E1-60AE-4E94-A1C6-12B0BDC289C3}" type="parTrans" cxnId="{2287BC53-E568-44BA-A173-3616B9077E2B}">
      <dgm:prSet/>
      <dgm:spPr/>
      <dgm:t>
        <a:bodyPr/>
        <a:lstStyle/>
        <a:p>
          <a:endParaRPr lang="zh-CN" altLang="en-US"/>
        </a:p>
      </dgm:t>
    </dgm:pt>
    <dgm:pt modelId="{8B241E43-5C53-4FB4-B069-BFD3C758CA86}" type="sibTrans" cxnId="{2287BC53-E568-44BA-A173-3616B9077E2B}">
      <dgm:prSet/>
      <dgm:spPr/>
      <dgm:t>
        <a:bodyPr/>
        <a:lstStyle/>
        <a:p>
          <a:endParaRPr lang="zh-CN" altLang="en-US"/>
        </a:p>
      </dgm:t>
    </dgm:pt>
    <dgm:pt modelId="{18FA72EA-8EED-489A-B1F0-94C308C46465}">
      <dgm:prSet custT="1"/>
      <dgm:spPr/>
      <dgm:t>
        <a:bodyPr/>
        <a:lstStyle/>
        <a:p>
          <a:r>
            <a:rPr lang="en-US" sz="2000" dirty="0"/>
            <a:t>new AI technology</a:t>
          </a:r>
          <a:endParaRPr lang="zh-CN" sz="2000" dirty="0"/>
        </a:p>
      </dgm:t>
    </dgm:pt>
    <dgm:pt modelId="{7E783A23-EB80-4704-A6AC-5A968FF1E076}" type="parTrans" cxnId="{2825BC1F-F7D7-4029-8A97-5A037211765B}">
      <dgm:prSet/>
      <dgm:spPr/>
      <dgm:t>
        <a:bodyPr/>
        <a:lstStyle/>
        <a:p>
          <a:endParaRPr lang="zh-CN" altLang="en-US"/>
        </a:p>
      </dgm:t>
    </dgm:pt>
    <dgm:pt modelId="{B94BFF25-A00F-4CFC-AFB3-2DBA5B0CF52A}" type="sibTrans" cxnId="{2825BC1F-F7D7-4029-8A97-5A037211765B}">
      <dgm:prSet/>
      <dgm:spPr/>
      <dgm:t>
        <a:bodyPr/>
        <a:lstStyle/>
        <a:p>
          <a:endParaRPr lang="zh-CN" altLang="en-US"/>
        </a:p>
      </dgm:t>
    </dgm:pt>
    <dgm:pt modelId="{C0C2AA6B-2BC9-4825-A226-FB9D19B312B9}">
      <dgm:prSet custT="1"/>
      <dgm:spPr/>
      <dgm:t>
        <a:bodyPr/>
        <a:lstStyle/>
        <a:p>
          <a:r>
            <a:rPr lang="en-US" altLang="zh-CN" sz="2000" dirty="0"/>
            <a:t>understanding of user intent</a:t>
          </a:r>
          <a:endParaRPr lang="zh-CN" sz="2000" dirty="0"/>
        </a:p>
      </dgm:t>
    </dgm:pt>
    <dgm:pt modelId="{DE38CCF4-B83C-4782-9601-424E89C03665}" type="parTrans" cxnId="{4CC74F7F-884A-4946-B1F2-8E08BD1FC70F}">
      <dgm:prSet/>
      <dgm:spPr/>
      <dgm:t>
        <a:bodyPr/>
        <a:lstStyle/>
        <a:p>
          <a:endParaRPr lang="zh-CN" altLang="en-US"/>
        </a:p>
      </dgm:t>
    </dgm:pt>
    <dgm:pt modelId="{69465776-FFFF-4259-8525-86EBCDAB56BF}" type="sibTrans" cxnId="{4CC74F7F-884A-4946-B1F2-8E08BD1FC70F}">
      <dgm:prSet/>
      <dgm:spPr/>
      <dgm:t>
        <a:bodyPr/>
        <a:lstStyle/>
        <a:p>
          <a:endParaRPr lang="zh-CN" altLang="en-US"/>
        </a:p>
      </dgm:t>
    </dgm:pt>
    <dgm:pt modelId="{BF94DF07-F74F-44DA-B64B-FD8A03AF178C}" type="pres">
      <dgm:prSet presAssocID="{C3479DD2-B02B-4A4F-A308-CE60A736D615}" presName="composite" presStyleCnt="0">
        <dgm:presLayoutVars>
          <dgm:chMax val="5"/>
          <dgm:dir/>
          <dgm:animLvl val="ctr"/>
          <dgm:resizeHandles val="exact"/>
        </dgm:presLayoutVars>
      </dgm:prSet>
      <dgm:spPr/>
    </dgm:pt>
    <dgm:pt modelId="{BC52C66E-6500-4551-B914-631C654950CA}" type="pres">
      <dgm:prSet presAssocID="{C3479DD2-B02B-4A4F-A308-CE60A736D615}" presName="cycle" presStyleCnt="0"/>
      <dgm:spPr/>
    </dgm:pt>
    <dgm:pt modelId="{5D7F67C0-FAD8-4531-A54B-EC5559503091}" type="pres">
      <dgm:prSet presAssocID="{C3479DD2-B02B-4A4F-A308-CE60A736D615}" presName="centerShape" presStyleCnt="0"/>
      <dgm:spPr/>
    </dgm:pt>
    <dgm:pt modelId="{D0841C19-EB66-4742-8BBD-D7F6705229FA}" type="pres">
      <dgm:prSet presAssocID="{C3479DD2-B02B-4A4F-A308-CE60A736D615}" presName="connSite" presStyleLbl="node1" presStyleIdx="0" presStyleCnt="4"/>
      <dgm:spPr/>
    </dgm:pt>
    <dgm:pt modelId="{0B3F98C4-6C68-4BDA-8816-AAFFBB23360E}" type="pres">
      <dgm:prSet presAssocID="{C3479DD2-B02B-4A4F-A308-CE60A736D615}" presName="visible" presStyleLbl="node1" presStyleIdx="0" presStyleCnt="4"/>
      <dgm:spPr>
        <a:blipFill>
          <a:blip xmlns:r="http://schemas.openxmlformats.org/officeDocument/2006/relationships" r:embed="rId1"/>
          <a:srcRect/>
          <a:stretch>
            <a:fillRect l="-10000" r="-10000"/>
          </a:stretch>
        </a:blipFill>
      </dgm:spPr>
    </dgm:pt>
    <dgm:pt modelId="{C063DD20-6B2F-4158-9675-9BF3F7EE68FF}" type="pres">
      <dgm:prSet presAssocID="{DE38CCF4-B83C-4782-9601-424E89C03665}" presName="Name25" presStyleLbl="parChTrans1D1" presStyleIdx="0" presStyleCnt="3"/>
      <dgm:spPr/>
    </dgm:pt>
    <dgm:pt modelId="{81E81623-ACF7-4E31-828F-17CF00ED9905}" type="pres">
      <dgm:prSet presAssocID="{C0C2AA6B-2BC9-4825-A226-FB9D19B312B9}" presName="node" presStyleCnt="0"/>
      <dgm:spPr/>
    </dgm:pt>
    <dgm:pt modelId="{3918C2D6-10F3-461B-8CB9-796FA210725F}" type="pres">
      <dgm:prSet presAssocID="{C0C2AA6B-2BC9-4825-A226-FB9D19B312B9}" presName="parentNode" presStyleLbl="node1" presStyleIdx="1" presStyleCnt="4" custScaleX="249835" custScaleY="76496" custLinFactX="100000" custLinFactNeighborX="118876" custLinFactNeighborY="3828">
        <dgm:presLayoutVars>
          <dgm:chMax val="1"/>
          <dgm:bulletEnabled val="1"/>
        </dgm:presLayoutVars>
      </dgm:prSet>
      <dgm:spPr>
        <a:prstGeom prst="roundRect">
          <a:avLst/>
        </a:prstGeom>
      </dgm:spPr>
    </dgm:pt>
    <dgm:pt modelId="{EB0BA007-5F70-488C-9FD0-24319CDE3E80}" type="pres">
      <dgm:prSet presAssocID="{C0C2AA6B-2BC9-4825-A226-FB9D19B312B9}" presName="childNode" presStyleLbl="revTx" presStyleIdx="0" presStyleCnt="0">
        <dgm:presLayoutVars>
          <dgm:bulletEnabled val="1"/>
        </dgm:presLayoutVars>
      </dgm:prSet>
      <dgm:spPr/>
    </dgm:pt>
    <dgm:pt modelId="{0D6A6FFE-D124-4C88-8A4D-8EC366CAA627}" type="pres">
      <dgm:prSet presAssocID="{DDE5A2E1-60AE-4E94-A1C6-12B0BDC289C3}" presName="Name25" presStyleLbl="parChTrans1D1" presStyleIdx="1" presStyleCnt="3"/>
      <dgm:spPr/>
    </dgm:pt>
    <dgm:pt modelId="{6ADC1C44-F6BA-467A-91EE-293EA599FA32}" type="pres">
      <dgm:prSet presAssocID="{4F67897E-1B4D-4D02-B8D8-F8EF70CF282F}" presName="node" presStyleCnt="0"/>
      <dgm:spPr/>
    </dgm:pt>
    <dgm:pt modelId="{BB2E70BF-62B9-46A8-BDAA-93740DDF3DE9}" type="pres">
      <dgm:prSet presAssocID="{4F67897E-1B4D-4D02-B8D8-F8EF70CF282F}" presName="parentNode" presStyleLbl="node1" presStyleIdx="2" presStyleCnt="4" custScaleX="246587" custScaleY="79595" custLinFactX="86108" custLinFactNeighborX="100000" custLinFactNeighborY="-11265">
        <dgm:presLayoutVars>
          <dgm:chMax val="1"/>
          <dgm:bulletEnabled val="1"/>
        </dgm:presLayoutVars>
      </dgm:prSet>
      <dgm:spPr>
        <a:prstGeom prst="roundRect">
          <a:avLst/>
        </a:prstGeom>
      </dgm:spPr>
    </dgm:pt>
    <dgm:pt modelId="{973DAA88-0716-4D67-8564-6B8A916E190F}" type="pres">
      <dgm:prSet presAssocID="{4F67897E-1B4D-4D02-B8D8-F8EF70CF282F}" presName="childNode" presStyleLbl="revTx" presStyleIdx="0" presStyleCnt="0">
        <dgm:presLayoutVars>
          <dgm:bulletEnabled val="1"/>
        </dgm:presLayoutVars>
      </dgm:prSet>
      <dgm:spPr/>
    </dgm:pt>
    <dgm:pt modelId="{6FC4562D-6733-41A9-8675-344042D8C921}" type="pres">
      <dgm:prSet presAssocID="{7E783A23-EB80-4704-A6AC-5A968FF1E076}" presName="Name25" presStyleLbl="parChTrans1D1" presStyleIdx="2" presStyleCnt="3"/>
      <dgm:spPr/>
    </dgm:pt>
    <dgm:pt modelId="{AAE0775B-6626-4D6F-8FA9-C0A2D5527D32}" type="pres">
      <dgm:prSet presAssocID="{18FA72EA-8EED-489A-B1F0-94C308C46465}" presName="node" presStyleCnt="0"/>
      <dgm:spPr/>
    </dgm:pt>
    <dgm:pt modelId="{FCF0A067-9925-463D-B25B-7103B7C07A7D}" type="pres">
      <dgm:prSet presAssocID="{18FA72EA-8EED-489A-B1F0-94C308C46465}" presName="parentNode" presStyleLbl="node1" presStyleIdx="3" presStyleCnt="4" custScaleX="245408" custScaleY="66950" custLinFactX="100000" custLinFactNeighborX="120741" custLinFactNeighborY="-30984">
        <dgm:presLayoutVars>
          <dgm:chMax val="1"/>
          <dgm:bulletEnabled val="1"/>
        </dgm:presLayoutVars>
      </dgm:prSet>
      <dgm:spPr>
        <a:prstGeom prst="roundRect">
          <a:avLst/>
        </a:prstGeom>
      </dgm:spPr>
    </dgm:pt>
    <dgm:pt modelId="{B32FC90F-80D1-4561-8852-F241629972E9}" type="pres">
      <dgm:prSet presAssocID="{18FA72EA-8EED-489A-B1F0-94C308C46465}" presName="childNode" presStyleLbl="revTx" presStyleIdx="0" presStyleCnt="0">
        <dgm:presLayoutVars>
          <dgm:bulletEnabled val="1"/>
        </dgm:presLayoutVars>
      </dgm:prSet>
      <dgm:spPr/>
    </dgm:pt>
  </dgm:ptLst>
  <dgm:cxnLst>
    <dgm:cxn modelId="{2825BC1F-F7D7-4029-8A97-5A037211765B}" srcId="{C3479DD2-B02B-4A4F-A308-CE60A736D615}" destId="{18FA72EA-8EED-489A-B1F0-94C308C46465}" srcOrd="2" destOrd="0" parTransId="{7E783A23-EB80-4704-A6AC-5A968FF1E076}" sibTransId="{B94BFF25-A00F-4CFC-AFB3-2DBA5B0CF52A}"/>
    <dgm:cxn modelId="{3BFE0A6A-8535-4326-8CBB-180B97B2100F}" type="presOf" srcId="{7E783A23-EB80-4704-A6AC-5A968FF1E076}" destId="{6FC4562D-6733-41A9-8675-344042D8C921}" srcOrd="0" destOrd="0" presId="urn:microsoft.com/office/officeart/2005/8/layout/radial2"/>
    <dgm:cxn modelId="{2287BC53-E568-44BA-A173-3616B9077E2B}" srcId="{C3479DD2-B02B-4A4F-A308-CE60A736D615}" destId="{4F67897E-1B4D-4D02-B8D8-F8EF70CF282F}" srcOrd="1" destOrd="0" parTransId="{DDE5A2E1-60AE-4E94-A1C6-12B0BDC289C3}" sibTransId="{8B241E43-5C53-4FB4-B069-BFD3C758CA86}"/>
    <dgm:cxn modelId="{4CC74F7F-884A-4946-B1F2-8E08BD1FC70F}" srcId="{C3479DD2-B02B-4A4F-A308-CE60A736D615}" destId="{C0C2AA6B-2BC9-4825-A226-FB9D19B312B9}" srcOrd="0" destOrd="0" parTransId="{DE38CCF4-B83C-4782-9601-424E89C03665}" sibTransId="{69465776-FFFF-4259-8525-86EBCDAB56BF}"/>
    <dgm:cxn modelId="{F2870183-AD3C-403D-AFB2-7253BE191370}" type="presOf" srcId="{C0C2AA6B-2BC9-4825-A226-FB9D19B312B9}" destId="{3918C2D6-10F3-461B-8CB9-796FA210725F}" srcOrd="0" destOrd="0" presId="urn:microsoft.com/office/officeart/2005/8/layout/radial2"/>
    <dgm:cxn modelId="{B0931B8A-3A73-4864-8C71-C879161A0B4F}" type="presOf" srcId="{4F67897E-1B4D-4D02-B8D8-F8EF70CF282F}" destId="{BB2E70BF-62B9-46A8-BDAA-93740DDF3DE9}" srcOrd="0" destOrd="0" presId="urn:microsoft.com/office/officeart/2005/8/layout/radial2"/>
    <dgm:cxn modelId="{F54ED5BA-8A9D-40A3-9D03-453E02194E1F}" type="presOf" srcId="{C3479DD2-B02B-4A4F-A308-CE60A736D615}" destId="{BF94DF07-F74F-44DA-B64B-FD8A03AF178C}" srcOrd="0" destOrd="0" presId="urn:microsoft.com/office/officeart/2005/8/layout/radial2"/>
    <dgm:cxn modelId="{FC621FC7-D812-433B-A26A-A2C4131AF9A3}" type="presOf" srcId="{DE38CCF4-B83C-4782-9601-424E89C03665}" destId="{C063DD20-6B2F-4158-9675-9BF3F7EE68FF}" srcOrd="0" destOrd="0" presId="urn:microsoft.com/office/officeart/2005/8/layout/radial2"/>
    <dgm:cxn modelId="{B77DB6CF-D37F-4DBE-81E5-C6EEE94CE4D5}" type="presOf" srcId="{18FA72EA-8EED-489A-B1F0-94C308C46465}" destId="{FCF0A067-9925-463D-B25B-7103B7C07A7D}" srcOrd="0" destOrd="0" presId="urn:microsoft.com/office/officeart/2005/8/layout/radial2"/>
    <dgm:cxn modelId="{1CA27BFA-B41A-439C-B7E0-F8B872413AF1}" type="presOf" srcId="{DDE5A2E1-60AE-4E94-A1C6-12B0BDC289C3}" destId="{0D6A6FFE-D124-4C88-8A4D-8EC366CAA627}" srcOrd="0" destOrd="0" presId="urn:microsoft.com/office/officeart/2005/8/layout/radial2"/>
    <dgm:cxn modelId="{42BB4A5C-5FBB-455F-8E64-B2F602E23E5F}" type="presParOf" srcId="{BF94DF07-F74F-44DA-B64B-FD8A03AF178C}" destId="{BC52C66E-6500-4551-B914-631C654950CA}" srcOrd="0" destOrd="0" presId="urn:microsoft.com/office/officeart/2005/8/layout/radial2"/>
    <dgm:cxn modelId="{57D0BDC5-5437-4D04-9BB9-3A369B2BE996}" type="presParOf" srcId="{BC52C66E-6500-4551-B914-631C654950CA}" destId="{5D7F67C0-FAD8-4531-A54B-EC5559503091}" srcOrd="0" destOrd="0" presId="urn:microsoft.com/office/officeart/2005/8/layout/radial2"/>
    <dgm:cxn modelId="{889E775F-F4D2-4ADD-9F33-CC602607EE35}" type="presParOf" srcId="{5D7F67C0-FAD8-4531-A54B-EC5559503091}" destId="{D0841C19-EB66-4742-8BBD-D7F6705229FA}" srcOrd="0" destOrd="0" presId="urn:microsoft.com/office/officeart/2005/8/layout/radial2"/>
    <dgm:cxn modelId="{CF7448D1-DA9E-436D-8160-3035D5096CE7}" type="presParOf" srcId="{5D7F67C0-FAD8-4531-A54B-EC5559503091}" destId="{0B3F98C4-6C68-4BDA-8816-AAFFBB23360E}" srcOrd="1" destOrd="0" presId="urn:microsoft.com/office/officeart/2005/8/layout/radial2"/>
    <dgm:cxn modelId="{D6C3FEC3-D1EF-4206-96D7-89FC6E3C6D74}" type="presParOf" srcId="{BC52C66E-6500-4551-B914-631C654950CA}" destId="{C063DD20-6B2F-4158-9675-9BF3F7EE68FF}" srcOrd="1" destOrd="0" presId="urn:microsoft.com/office/officeart/2005/8/layout/radial2"/>
    <dgm:cxn modelId="{8C557687-B21E-49FA-A411-2D1663E8E752}" type="presParOf" srcId="{BC52C66E-6500-4551-B914-631C654950CA}" destId="{81E81623-ACF7-4E31-828F-17CF00ED9905}" srcOrd="2" destOrd="0" presId="urn:microsoft.com/office/officeart/2005/8/layout/radial2"/>
    <dgm:cxn modelId="{9A70D602-5072-4272-805F-757121C8A398}" type="presParOf" srcId="{81E81623-ACF7-4E31-828F-17CF00ED9905}" destId="{3918C2D6-10F3-461B-8CB9-796FA210725F}" srcOrd="0" destOrd="0" presId="urn:microsoft.com/office/officeart/2005/8/layout/radial2"/>
    <dgm:cxn modelId="{94A7E4B4-54DF-4E88-95FA-11501FD63A7A}" type="presParOf" srcId="{81E81623-ACF7-4E31-828F-17CF00ED9905}" destId="{EB0BA007-5F70-488C-9FD0-24319CDE3E80}" srcOrd="1" destOrd="0" presId="urn:microsoft.com/office/officeart/2005/8/layout/radial2"/>
    <dgm:cxn modelId="{5DB1BD93-DF27-4032-B175-A51A9880B8A4}" type="presParOf" srcId="{BC52C66E-6500-4551-B914-631C654950CA}" destId="{0D6A6FFE-D124-4C88-8A4D-8EC366CAA627}" srcOrd="3" destOrd="0" presId="urn:microsoft.com/office/officeart/2005/8/layout/radial2"/>
    <dgm:cxn modelId="{9E0D6E7F-E85E-48D5-A5B9-E7DB5EC994FA}" type="presParOf" srcId="{BC52C66E-6500-4551-B914-631C654950CA}" destId="{6ADC1C44-F6BA-467A-91EE-293EA599FA32}" srcOrd="4" destOrd="0" presId="urn:microsoft.com/office/officeart/2005/8/layout/radial2"/>
    <dgm:cxn modelId="{BACFE6DB-9A71-42D5-ADF2-DF2C54E01375}" type="presParOf" srcId="{6ADC1C44-F6BA-467A-91EE-293EA599FA32}" destId="{BB2E70BF-62B9-46A8-BDAA-93740DDF3DE9}" srcOrd="0" destOrd="0" presId="urn:microsoft.com/office/officeart/2005/8/layout/radial2"/>
    <dgm:cxn modelId="{48934832-F02D-4409-8478-5E50900DCEE6}" type="presParOf" srcId="{6ADC1C44-F6BA-467A-91EE-293EA599FA32}" destId="{973DAA88-0716-4D67-8564-6B8A916E190F}" srcOrd="1" destOrd="0" presId="urn:microsoft.com/office/officeart/2005/8/layout/radial2"/>
    <dgm:cxn modelId="{BB1F9033-EE4B-46BE-B9DA-FA6E3DE424F0}" type="presParOf" srcId="{BC52C66E-6500-4551-B914-631C654950CA}" destId="{6FC4562D-6733-41A9-8675-344042D8C921}" srcOrd="5" destOrd="0" presId="urn:microsoft.com/office/officeart/2005/8/layout/radial2"/>
    <dgm:cxn modelId="{935F82EE-3210-4A11-A1AB-AF2FD8BF7333}" type="presParOf" srcId="{BC52C66E-6500-4551-B914-631C654950CA}" destId="{AAE0775B-6626-4D6F-8FA9-C0A2D5527D32}" srcOrd="6" destOrd="0" presId="urn:microsoft.com/office/officeart/2005/8/layout/radial2"/>
    <dgm:cxn modelId="{4CC52472-B5B6-458A-8591-BC7E27F66177}" type="presParOf" srcId="{AAE0775B-6626-4D6F-8FA9-C0A2D5527D32}" destId="{FCF0A067-9925-463D-B25B-7103B7C07A7D}" srcOrd="0" destOrd="0" presId="urn:microsoft.com/office/officeart/2005/8/layout/radial2"/>
    <dgm:cxn modelId="{FFB07786-D490-4B10-92D9-2F94DC99623F}" type="presParOf" srcId="{AAE0775B-6626-4D6F-8FA9-C0A2D5527D32}" destId="{B32FC90F-80D1-4561-8852-F241629972E9}"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F7819-F1C3-4E6F-8A36-5B0373B9870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9202E96-7DCB-4AE8-A9EF-F25450A29DB2}">
      <dgm:prSet/>
      <dgm:spPr/>
      <dgm:t>
        <a:bodyPr/>
        <a:lstStyle/>
        <a:p>
          <a:r>
            <a:rPr lang="en-US" dirty="0"/>
            <a:t>for each input modality</a:t>
          </a:r>
          <a:endParaRPr lang="zh-CN" dirty="0"/>
        </a:p>
      </dgm:t>
    </dgm:pt>
    <dgm:pt modelId="{386D1682-A0A3-4E5C-9E44-91CA5CD2DE1C}" type="parTrans" cxnId="{80646C5A-46F3-4A6A-BB47-B530A60DF8A2}">
      <dgm:prSet/>
      <dgm:spPr/>
      <dgm:t>
        <a:bodyPr/>
        <a:lstStyle/>
        <a:p>
          <a:endParaRPr lang="zh-CN" altLang="en-US"/>
        </a:p>
      </dgm:t>
    </dgm:pt>
    <dgm:pt modelId="{4B29DF16-45EB-4482-84DE-200369888AF8}" type="sibTrans" cxnId="{80646C5A-46F3-4A6A-BB47-B530A60DF8A2}">
      <dgm:prSet/>
      <dgm:spPr/>
      <dgm:t>
        <a:bodyPr/>
        <a:lstStyle/>
        <a:p>
          <a:endParaRPr lang="zh-CN" altLang="en-US"/>
        </a:p>
      </dgm:t>
    </dgm:pt>
    <dgm:pt modelId="{55FEDA14-8A17-474D-ACB8-62558B6E6F8C}">
      <dgm:prSet/>
      <dgm:spPr/>
      <dgm:t>
        <a:bodyPr/>
        <a:lstStyle/>
        <a:p>
          <a:r>
            <a:rPr lang="en-US" altLang="zh-CN" dirty="0"/>
            <a:t>combining the features of the different modalities</a:t>
          </a:r>
          <a:endParaRPr lang="zh-CN" dirty="0"/>
        </a:p>
      </dgm:t>
    </dgm:pt>
    <dgm:pt modelId="{C4679B41-EDE6-41A6-86A0-99C90D9DF03F}" type="parTrans" cxnId="{C162C218-B72C-405B-B06D-2A475F0E44F7}">
      <dgm:prSet/>
      <dgm:spPr/>
      <dgm:t>
        <a:bodyPr/>
        <a:lstStyle/>
        <a:p>
          <a:endParaRPr lang="zh-CN" altLang="en-US"/>
        </a:p>
      </dgm:t>
    </dgm:pt>
    <dgm:pt modelId="{29C3E7A4-9528-4C2C-9467-4B44DCE82034}" type="sibTrans" cxnId="{C162C218-B72C-405B-B06D-2A475F0E44F7}">
      <dgm:prSet/>
      <dgm:spPr/>
      <dgm:t>
        <a:bodyPr/>
        <a:lstStyle/>
        <a:p>
          <a:endParaRPr lang="zh-CN" altLang="en-US"/>
        </a:p>
      </dgm:t>
    </dgm:pt>
    <dgm:pt modelId="{41948F35-E983-49E8-B587-32EF94999568}">
      <dgm:prSet/>
      <dgm:spPr/>
      <dgm:t>
        <a:bodyPr/>
        <a:lstStyle/>
        <a:p>
          <a:r>
            <a:rPr lang="en-US" altLang="zh-CN" dirty="0">
              <a:latin typeface="微软雅黑" panose="020B0503020204020204" pitchFamily="34" charset="-122"/>
              <a:ea typeface="微软雅黑" panose="020B0503020204020204" pitchFamily="34" charset="-122"/>
            </a:rPr>
            <a:t>making predictions based on the fused data</a:t>
          </a:r>
          <a:endParaRPr lang="zh-CN" dirty="0"/>
        </a:p>
      </dgm:t>
    </dgm:pt>
    <dgm:pt modelId="{74B58AD6-098F-4638-B61D-0DEC9B60E0CE}" type="parTrans" cxnId="{B3D0A715-DC13-4E4A-B418-A8B1031F4C35}">
      <dgm:prSet/>
      <dgm:spPr/>
      <dgm:t>
        <a:bodyPr/>
        <a:lstStyle/>
        <a:p>
          <a:endParaRPr lang="zh-CN" altLang="en-US"/>
        </a:p>
      </dgm:t>
    </dgm:pt>
    <dgm:pt modelId="{91837D8C-A005-4565-920C-CC8876CB51A5}" type="sibTrans" cxnId="{B3D0A715-DC13-4E4A-B418-A8B1031F4C35}">
      <dgm:prSet/>
      <dgm:spPr/>
      <dgm:t>
        <a:bodyPr/>
        <a:lstStyle/>
        <a:p>
          <a:endParaRPr lang="zh-CN" altLang="en-US"/>
        </a:p>
      </dgm:t>
    </dgm:pt>
    <dgm:pt modelId="{DFF8DCA7-820C-48A8-8D83-A265CAA92FEB}" type="pres">
      <dgm:prSet presAssocID="{CA8F7819-F1C3-4E6F-8A36-5B0373B9870D}" presName="Name0" presStyleCnt="0">
        <dgm:presLayoutVars>
          <dgm:chMax val="7"/>
          <dgm:chPref val="7"/>
          <dgm:dir/>
        </dgm:presLayoutVars>
      </dgm:prSet>
      <dgm:spPr/>
    </dgm:pt>
    <dgm:pt modelId="{6537B1C2-9BF3-4351-9EF5-2B80337E85C6}" type="pres">
      <dgm:prSet presAssocID="{CA8F7819-F1C3-4E6F-8A36-5B0373B9870D}" presName="Name1" presStyleCnt="0"/>
      <dgm:spPr/>
    </dgm:pt>
    <dgm:pt modelId="{AD427D1E-382F-49AA-ABAC-C59E35D27AF6}" type="pres">
      <dgm:prSet presAssocID="{CA8F7819-F1C3-4E6F-8A36-5B0373B9870D}" presName="cycle" presStyleCnt="0"/>
      <dgm:spPr/>
    </dgm:pt>
    <dgm:pt modelId="{3850D33F-4582-4DBE-B535-0C1E3968A513}" type="pres">
      <dgm:prSet presAssocID="{CA8F7819-F1C3-4E6F-8A36-5B0373B9870D}" presName="srcNode" presStyleLbl="node1" presStyleIdx="0" presStyleCnt="3"/>
      <dgm:spPr/>
    </dgm:pt>
    <dgm:pt modelId="{1DAA800C-496A-4CAF-B065-F2EE084550D0}" type="pres">
      <dgm:prSet presAssocID="{CA8F7819-F1C3-4E6F-8A36-5B0373B9870D}" presName="conn" presStyleLbl="parChTrans1D2" presStyleIdx="0" presStyleCnt="1"/>
      <dgm:spPr/>
    </dgm:pt>
    <dgm:pt modelId="{4131B35E-733C-47E6-AEEF-F0CBB37A54AD}" type="pres">
      <dgm:prSet presAssocID="{CA8F7819-F1C3-4E6F-8A36-5B0373B9870D}" presName="extraNode" presStyleLbl="node1" presStyleIdx="0" presStyleCnt="3"/>
      <dgm:spPr/>
    </dgm:pt>
    <dgm:pt modelId="{E22619AB-B7D6-428B-909C-7C769E3A89D7}" type="pres">
      <dgm:prSet presAssocID="{CA8F7819-F1C3-4E6F-8A36-5B0373B9870D}" presName="dstNode" presStyleLbl="node1" presStyleIdx="0" presStyleCnt="3"/>
      <dgm:spPr/>
    </dgm:pt>
    <dgm:pt modelId="{A26ED1E9-8405-4898-AAB0-175396B714FD}" type="pres">
      <dgm:prSet presAssocID="{F9202E96-7DCB-4AE8-A9EF-F25450A29DB2}" presName="text_1" presStyleLbl="node1" presStyleIdx="0" presStyleCnt="3" custScaleX="61856" custLinFactNeighborX="-10431" custLinFactNeighborY="1537">
        <dgm:presLayoutVars>
          <dgm:bulletEnabled val="1"/>
        </dgm:presLayoutVars>
      </dgm:prSet>
      <dgm:spPr/>
    </dgm:pt>
    <dgm:pt modelId="{E81996C3-077B-4633-9E23-6D119B8D914F}" type="pres">
      <dgm:prSet presAssocID="{F9202E96-7DCB-4AE8-A9EF-F25450A29DB2}" presName="accent_1" presStyleCnt="0"/>
      <dgm:spPr/>
    </dgm:pt>
    <dgm:pt modelId="{BCDDC924-AED6-4B1C-BA2F-F6ED863954D5}" type="pres">
      <dgm:prSet presAssocID="{F9202E96-7DCB-4AE8-A9EF-F25450A29DB2}" presName="accentRepeatNode" presStyleLbl="solidFgAcc1" presStyleIdx="0" presStyleCnt="3" custScaleX="132144" custScaleY="110279"/>
      <dgm:spPr/>
    </dgm:pt>
    <dgm:pt modelId="{FC618621-F6F8-4816-8613-DF86B597AC3D}" type="pres">
      <dgm:prSet presAssocID="{55FEDA14-8A17-474D-ACB8-62558B6E6F8C}" presName="text_2" presStyleLbl="node1" presStyleIdx="1" presStyleCnt="3" custScaleX="66204" custLinFactNeighborX="-14669" custLinFactNeighborY="-547">
        <dgm:presLayoutVars>
          <dgm:bulletEnabled val="1"/>
        </dgm:presLayoutVars>
      </dgm:prSet>
      <dgm:spPr/>
    </dgm:pt>
    <dgm:pt modelId="{01A0BB09-04BF-4BCF-9210-4AFBF46DE839}" type="pres">
      <dgm:prSet presAssocID="{55FEDA14-8A17-474D-ACB8-62558B6E6F8C}" presName="accent_2" presStyleCnt="0"/>
      <dgm:spPr/>
    </dgm:pt>
    <dgm:pt modelId="{408D43EC-4539-4D51-AC39-C6F09B6FD408}" type="pres">
      <dgm:prSet presAssocID="{55FEDA14-8A17-474D-ACB8-62558B6E6F8C}" presName="accentRepeatNode" presStyleLbl="solidFgAcc1" presStyleIdx="1" presStyleCnt="3" custScaleX="137035" custScaleY="108802"/>
      <dgm:spPr/>
    </dgm:pt>
    <dgm:pt modelId="{7A57F42D-7497-4905-A23C-06BE25388920}" type="pres">
      <dgm:prSet presAssocID="{41948F35-E983-49E8-B587-32EF94999568}" presName="text_3" presStyleLbl="node1" presStyleIdx="2" presStyleCnt="3" custScaleX="61420" custLinFactNeighborX="-9321" custLinFactNeighborY="-1654">
        <dgm:presLayoutVars>
          <dgm:bulletEnabled val="1"/>
        </dgm:presLayoutVars>
      </dgm:prSet>
      <dgm:spPr/>
    </dgm:pt>
    <dgm:pt modelId="{1EDB0070-6647-4314-ACBC-9A350221512B}" type="pres">
      <dgm:prSet presAssocID="{41948F35-E983-49E8-B587-32EF94999568}" presName="accent_3" presStyleCnt="0"/>
      <dgm:spPr/>
    </dgm:pt>
    <dgm:pt modelId="{D3CB9C9E-9D2A-4608-8FF6-7C50BEBEFEF4}" type="pres">
      <dgm:prSet presAssocID="{41948F35-E983-49E8-B587-32EF94999568}" presName="accentRepeatNode" presStyleLbl="solidFgAcc1" presStyleIdx="2" presStyleCnt="3" custScaleX="122009" custScaleY="106732"/>
      <dgm:spPr/>
    </dgm:pt>
  </dgm:ptLst>
  <dgm:cxnLst>
    <dgm:cxn modelId="{1A25240D-9E8D-40AB-AD2F-C9FC6A61CAAD}" type="presOf" srcId="{F9202E96-7DCB-4AE8-A9EF-F25450A29DB2}" destId="{A26ED1E9-8405-4898-AAB0-175396B714FD}" srcOrd="0" destOrd="0" presId="urn:microsoft.com/office/officeart/2008/layout/VerticalCurvedList"/>
    <dgm:cxn modelId="{B3D0A715-DC13-4E4A-B418-A8B1031F4C35}" srcId="{CA8F7819-F1C3-4E6F-8A36-5B0373B9870D}" destId="{41948F35-E983-49E8-B587-32EF94999568}" srcOrd="2" destOrd="0" parTransId="{74B58AD6-098F-4638-B61D-0DEC9B60E0CE}" sibTransId="{91837D8C-A005-4565-920C-CC8876CB51A5}"/>
    <dgm:cxn modelId="{C162C218-B72C-405B-B06D-2A475F0E44F7}" srcId="{CA8F7819-F1C3-4E6F-8A36-5B0373B9870D}" destId="{55FEDA14-8A17-474D-ACB8-62558B6E6F8C}" srcOrd="1" destOrd="0" parTransId="{C4679B41-EDE6-41A6-86A0-99C90D9DF03F}" sibTransId="{29C3E7A4-9528-4C2C-9467-4B44DCE82034}"/>
    <dgm:cxn modelId="{8F2EF81D-56CD-46B2-9743-E7C05979A5A8}" type="presOf" srcId="{55FEDA14-8A17-474D-ACB8-62558B6E6F8C}" destId="{FC618621-F6F8-4816-8613-DF86B597AC3D}" srcOrd="0" destOrd="0" presId="urn:microsoft.com/office/officeart/2008/layout/VerticalCurvedList"/>
    <dgm:cxn modelId="{80646C5A-46F3-4A6A-BB47-B530A60DF8A2}" srcId="{CA8F7819-F1C3-4E6F-8A36-5B0373B9870D}" destId="{F9202E96-7DCB-4AE8-A9EF-F25450A29DB2}" srcOrd="0" destOrd="0" parTransId="{386D1682-A0A3-4E5C-9E44-91CA5CD2DE1C}" sibTransId="{4B29DF16-45EB-4482-84DE-200369888AF8}"/>
    <dgm:cxn modelId="{A226AF9E-E669-4B7A-9103-2BB650C8EE5C}" type="presOf" srcId="{CA8F7819-F1C3-4E6F-8A36-5B0373B9870D}" destId="{DFF8DCA7-820C-48A8-8D83-A265CAA92FEB}" srcOrd="0" destOrd="0" presId="urn:microsoft.com/office/officeart/2008/layout/VerticalCurvedList"/>
    <dgm:cxn modelId="{E4902BE8-2B3F-47F0-BFE2-5B89850A0B34}" type="presOf" srcId="{4B29DF16-45EB-4482-84DE-200369888AF8}" destId="{1DAA800C-496A-4CAF-B065-F2EE084550D0}" srcOrd="0" destOrd="0" presId="urn:microsoft.com/office/officeart/2008/layout/VerticalCurvedList"/>
    <dgm:cxn modelId="{7A4447F8-15EC-41FB-8EF9-03F5075DE336}" type="presOf" srcId="{41948F35-E983-49E8-B587-32EF94999568}" destId="{7A57F42D-7497-4905-A23C-06BE25388920}" srcOrd="0" destOrd="0" presId="urn:microsoft.com/office/officeart/2008/layout/VerticalCurvedList"/>
    <dgm:cxn modelId="{A0BAFD11-CBC7-4BEC-A049-716BCD3C28C3}" type="presParOf" srcId="{DFF8DCA7-820C-48A8-8D83-A265CAA92FEB}" destId="{6537B1C2-9BF3-4351-9EF5-2B80337E85C6}" srcOrd="0" destOrd="0" presId="urn:microsoft.com/office/officeart/2008/layout/VerticalCurvedList"/>
    <dgm:cxn modelId="{3C1F631B-FA6F-42A1-8127-C8FE9459E9E5}" type="presParOf" srcId="{6537B1C2-9BF3-4351-9EF5-2B80337E85C6}" destId="{AD427D1E-382F-49AA-ABAC-C59E35D27AF6}" srcOrd="0" destOrd="0" presId="urn:microsoft.com/office/officeart/2008/layout/VerticalCurvedList"/>
    <dgm:cxn modelId="{0DB3FF65-9AF4-4CC5-BF08-6784488DE91E}" type="presParOf" srcId="{AD427D1E-382F-49AA-ABAC-C59E35D27AF6}" destId="{3850D33F-4582-4DBE-B535-0C1E3968A513}" srcOrd="0" destOrd="0" presId="urn:microsoft.com/office/officeart/2008/layout/VerticalCurvedList"/>
    <dgm:cxn modelId="{F5E2313F-7146-4773-86F7-508AA2EE3433}" type="presParOf" srcId="{AD427D1E-382F-49AA-ABAC-C59E35D27AF6}" destId="{1DAA800C-496A-4CAF-B065-F2EE084550D0}" srcOrd="1" destOrd="0" presId="urn:microsoft.com/office/officeart/2008/layout/VerticalCurvedList"/>
    <dgm:cxn modelId="{906B899B-2FD2-46F1-AB84-24BCB9AD9851}" type="presParOf" srcId="{AD427D1E-382F-49AA-ABAC-C59E35D27AF6}" destId="{4131B35E-733C-47E6-AEEF-F0CBB37A54AD}" srcOrd="2" destOrd="0" presId="urn:microsoft.com/office/officeart/2008/layout/VerticalCurvedList"/>
    <dgm:cxn modelId="{73AD533B-A9DD-44E9-A35E-C4B14E2B5738}" type="presParOf" srcId="{AD427D1E-382F-49AA-ABAC-C59E35D27AF6}" destId="{E22619AB-B7D6-428B-909C-7C769E3A89D7}" srcOrd="3" destOrd="0" presId="urn:microsoft.com/office/officeart/2008/layout/VerticalCurvedList"/>
    <dgm:cxn modelId="{2DC56C2F-563B-4BF9-A5B0-393E861CDBA0}" type="presParOf" srcId="{6537B1C2-9BF3-4351-9EF5-2B80337E85C6}" destId="{A26ED1E9-8405-4898-AAB0-175396B714FD}" srcOrd="1" destOrd="0" presId="urn:microsoft.com/office/officeart/2008/layout/VerticalCurvedList"/>
    <dgm:cxn modelId="{FC2DA131-C26F-4957-A25E-520AB18AA79A}" type="presParOf" srcId="{6537B1C2-9BF3-4351-9EF5-2B80337E85C6}" destId="{E81996C3-077B-4633-9E23-6D119B8D914F}" srcOrd="2" destOrd="0" presId="urn:microsoft.com/office/officeart/2008/layout/VerticalCurvedList"/>
    <dgm:cxn modelId="{94F9B25E-50CC-4018-9F63-34A1F8074A95}" type="presParOf" srcId="{E81996C3-077B-4633-9E23-6D119B8D914F}" destId="{BCDDC924-AED6-4B1C-BA2F-F6ED863954D5}" srcOrd="0" destOrd="0" presId="urn:microsoft.com/office/officeart/2008/layout/VerticalCurvedList"/>
    <dgm:cxn modelId="{EA8A558A-9DC3-4E7F-9820-4F2F8A6BFC0B}" type="presParOf" srcId="{6537B1C2-9BF3-4351-9EF5-2B80337E85C6}" destId="{FC618621-F6F8-4816-8613-DF86B597AC3D}" srcOrd="3" destOrd="0" presId="urn:microsoft.com/office/officeart/2008/layout/VerticalCurvedList"/>
    <dgm:cxn modelId="{3E04426C-BDDB-40FE-9C10-D7E9FA2D4232}" type="presParOf" srcId="{6537B1C2-9BF3-4351-9EF5-2B80337E85C6}" destId="{01A0BB09-04BF-4BCF-9210-4AFBF46DE839}" srcOrd="4" destOrd="0" presId="urn:microsoft.com/office/officeart/2008/layout/VerticalCurvedList"/>
    <dgm:cxn modelId="{FB172B41-073F-48B4-B41A-0C8B8B589B12}" type="presParOf" srcId="{01A0BB09-04BF-4BCF-9210-4AFBF46DE839}" destId="{408D43EC-4539-4D51-AC39-C6F09B6FD408}" srcOrd="0" destOrd="0" presId="urn:microsoft.com/office/officeart/2008/layout/VerticalCurvedList"/>
    <dgm:cxn modelId="{40F33812-E018-4397-BB0C-5844D9E3E6B7}" type="presParOf" srcId="{6537B1C2-9BF3-4351-9EF5-2B80337E85C6}" destId="{7A57F42D-7497-4905-A23C-06BE25388920}" srcOrd="5" destOrd="0" presId="urn:microsoft.com/office/officeart/2008/layout/VerticalCurvedList"/>
    <dgm:cxn modelId="{D37C7A41-C3D2-4D68-A5D0-B0566256B522}" type="presParOf" srcId="{6537B1C2-9BF3-4351-9EF5-2B80337E85C6}" destId="{1EDB0070-6647-4314-ACBC-9A350221512B}" srcOrd="6" destOrd="0" presId="urn:microsoft.com/office/officeart/2008/layout/VerticalCurvedList"/>
    <dgm:cxn modelId="{A27DCD1E-D690-496C-9B2F-1318734EF6E1}" type="presParOf" srcId="{1EDB0070-6647-4314-ACBC-9A350221512B}" destId="{D3CB9C9E-9D2A-4608-8FF6-7C50BEBEFE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18E7C-FF8D-44BA-86D7-4922E8DFCDB2}">
      <dsp:nvSpPr>
        <dsp:cNvPr id="0" name=""/>
        <dsp:cNvSpPr/>
      </dsp:nvSpPr>
      <dsp:spPr>
        <a:xfrm>
          <a:off x="1583"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Web crawling</a:t>
          </a:r>
          <a:endParaRPr lang="zh-CN" altLang="en-US" sz="2200" kern="1200" dirty="0"/>
        </a:p>
      </dsp:txBody>
      <dsp:txXfrm>
        <a:off x="387540" y="13075"/>
        <a:ext cx="1157872" cy="771914"/>
      </dsp:txXfrm>
    </dsp:sp>
    <dsp:sp modelId="{F223EAC8-8D1C-4F79-A2E2-6E548E8EE039}">
      <dsp:nvSpPr>
        <dsp:cNvPr id="0" name=""/>
        <dsp:cNvSpPr/>
      </dsp:nvSpPr>
      <dsp:spPr>
        <a:xfrm>
          <a:off x="1738391"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Indexing</a:t>
          </a:r>
          <a:endParaRPr lang="zh-CN" altLang="en-US" sz="2200" kern="1200" dirty="0"/>
        </a:p>
      </dsp:txBody>
      <dsp:txXfrm>
        <a:off x="2124348" y="13075"/>
        <a:ext cx="1157872" cy="771914"/>
      </dsp:txXfrm>
    </dsp:sp>
    <dsp:sp modelId="{26AD6A64-0821-4063-9F46-65D22F34BD27}">
      <dsp:nvSpPr>
        <dsp:cNvPr id="0" name=""/>
        <dsp:cNvSpPr/>
      </dsp:nvSpPr>
      <dsp:spPr>
        <a:xfrm>
          <a:off x="3475199"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Ranking</a:t>
          </a:r>
          <a:endParaRPr lang="zh-CN" altLang="en-US" sz="2200" kern="1200" dirty="0"/>
        </a:p>
      </dsp:txBody>
      <dsp:txXfrm>
        <a:off x="3861156" y="13075"/>
        <a:ext cx="1157872" cy="771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415CC-8E02-437D-B13B-93FFE1C0A93F}">
      <dsp:nvSpPr>
        <dsp:cNvPr id="0" name=""/>
        <dsp:cNvSpPr/>
      </dsp:nvSpPr>
      <dsp:spPr>
        <a:xfrm>
          <a:off x="0" y="694234"/>
          <a:ext cx="10670071" cy="92564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4CD7E-13FF-4E68-9602-D9D145345444}">
      <dsp:nvSpPr>
        <dsp:cNvPr id="0" name=""/>
        <dsp:cNvSpPr/>
      </dsp:nvSpPr>
      <dsp:spPr>
        <a:xfrm>
          <a:off x="616" y="0"/>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altLang="en-US" sz="1500" b="1" kern="1200" dirty="0"/>
            <a:t>1990s: Birth of search engines</a:t>
          </a:r>
          <a:endParaRPr lang="zh-CN" altLang="en-US" sz="1500" b="1" kern="1200" dirty="0"/>
        </a:p>
      </dsp:txBody>
      <dsp:txXfrm>
        <a:off x="616" y="0"/>
        <a:ext cx="1237895" cy="925646"/>
      </dsp:txXfrm>
    </dsp:sp>
    <dsp:sp modelId="{7C1A74D7-7326-43C5-A555-9B27B485E75C}">
      <dsp:nvSpPr>
        <dsp:cNvPr id="0" name=""/>
        <dsp:cNvSpPr/>
      </dsp:nvSpPr>
      <dsp:spPr>
        <a:xfrm>
          <a:off x="503858"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AB7C1-3366-4476-8E85-8D6A5E5D0C53}">
      <dsp:nvSpPr>
        <dsp:cNvPr id="0" name=""/>
        <dsp:cNvSpPr/>
      </dsp:nvSpPr>
      <dsp:spPr>
        <a:xfrm>
          <a:off x="1300406" y="1388468"/>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altLang="zh-CN" sz="1500" b="1" kern="1200" dirty="0">
              <a:solidFill>
                <a:prstClr val="black">
                  <a:hueOff val="0"/>
                  <a:satOff val="0"/>
                  <a:lumOff val="0"/>
                  <a:alphaOff val="0"/>
                </a:prstClr>
              </a:solidFill>
              <a:latin typeface="等线" panose="020F0502020204030204"/>
              <a:ea typeface="+mn-ea"/>
              <a:cs typeface="+mn-cs"/>
            </a:rPr>
            <a:t>1996: Birth of Google</a:t>
          </a:r>
          <a:endParaRPr lang="zh-CN" altLang="en-US" sz="1500" b="1" kern="1200" dirty="0">
            <a:solidFill>
              <a:prstClr val="black">
                <a:hueOff val="0"/>
                <a:satOff val="0"/>
                <a:lumOff val="0"/>
                <a:alphaOff val="0"/>
              </a:prstClr>
            </a:solidFill>
            <a:latin typeface="等线" panose="020F0502020204030204"/>
            <a:ea typeface="+mn-ea"/>
            <a:cs typeface="+mn-cs"/>
          </a:endParaRPr>
        </a:p>
      </dsp:txBody>
      <dsp:txXfrm>
        <a:off x="1300406" y="1388468"/>
        <a:ext cx="1237895" cy="925646"/>
      </dsp:txXfrm>
    </dsp:sp>
    <dsp:sp modelId="{C7F57AC0-1FB0-4950-A7FA-CC5DD92DECEB}">
      <dsp:nvSpPr>
        <dsp:cNvPr id="0" name=""/>
        <dsp:cNvSpPr/>
      </dsp:nvSpPr>
      <dsp:spPr>
        <a:xfrm>
          <a:off x="1803647"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44BFC-8C6E-46B6-8D12-294DA5F8D813}">
      <dsp:nvSpPr>
        <dsp:cNvPr id="0" name=""/>
        <dsp:cNvSpPr/>
      </dsp:nvSpPr>
      <dsp:spPr>
        <a:xfrm>
          <a:off x="2600195" y="0"/>
          <a:ext cx="2017632"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Late 2000s: The rise of semantics and natural language search</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sp:txBody>
      <dsp:txXfrm>
        <a:off x="2600195" y="0"/>
        <a:ext cx="2017632" cy="925646"/>
      </dsp:txXfrm>
    </dsp:sp>
    <dsp:sp modelId="{CB16FCFD-6735-4BD8-9B63-13C82328D142}">
      <dsp:nvSpPr>
        <dsp:cNvPr id="0" name=""/>
        <dsp:cNvSpPr/>
      </dsp:nvSpPr>
      <dsp:spPr>
        <a:xfrm>
          <a:off x="3493306"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E2176-4945-4F73-991A-F531CE22CAAA}">
      <dsp:nvSpPr>
        <dsp:cNvPr id="0" name=""/>
        <dsp:cNvSpPr/>
      </dsp:nvSpPr>
      <dsp:spPr>
        <a:xfrm>
          <a:off x="4679723" y="1388468"/>
          <a:ext cx="232314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2010</a:t>
          </a:r>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s: </a:t>
          </a:r>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AI Ranking-Neural networks and deep learning</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sp:txBody>
      <dsp:txXfrm>
        <a:off x="4679723" y="1388468"/>
        <a:ext cx="2323145" cy="925646"/>
      </dsp:txXfrm>
    </dsp:sp>
    <dsp:sp modelId="{F534F9F9-8B4C-4E94-A612-C0B1D2FBF576}">
      <dsp:nvSpPr>
        <dsp:cNvPr id="0" name=""/>
        <dsp:cNvSpPr/>
      </dsp:nvSpPr>
      <dsp:spPr>
        <a:xfrm>
          <a:off x="5725590"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2E0BF-CF65-4D5D-A55B-B9DBECF2184F}">
      <dsp:nvSpPr>
        <dsp:cNvPr id="0" name=""/>
        <dsp:cNvSpPr/>
      </dsp:nvSpPr>
      <dsp:spPr>
        <a:xfrm>
          <a:off x="7064763" y="0"/>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altLang="en-US" sz="1500" b="1" kern="1200" dirty="0">
              <a:solidFill>
                <a:prstClr val="black">
                  <a:hueOff val="0"/>
                  <a:satOff val="0"/>
                  <a:lumOff val="0"/>
                  <a:alphaOff val="0"/>
                </a:prstClr>
              </a:solidFill>
              <a:latin typeface="等线" panose="020F0502020204030204"/>
              <a:ea typeface="等线" panose="02010600030101010101" pitchFamily="2" charset="-122"/>
              <a:cs typeface="+mn-cs"/>
            </a:rPr>
            <a:t>2020s: Generative search experiences</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sp:txBody>
      <dsp:txXfrm>
        <a:off x="7064763" y="0"/>
        <a:ext cx="1237895" cy="925646"/>
      </dsp:txXfrm>
    </dsp:sp>
    <dsp:sp modelId="{361D61B9-686B-4B85-8D4C-F9DEBC673577}">
      <dsp:nvSpPr>
        <dsp:cNvPr id="0" name=""/>
        <dsp:cNvSpPr/>
      </dsp:nvSpPr>
      <dsp:spPr>
        <a:xfrm>
          <a:off x="7568005"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92F47-3ABA-4480-9617-85079FC7D451}">
      <dsp:nvSpPr>
        <dsp:cNvPr id="0" name=""/>
        <dsp:cNvSpPr/>
      </dsp:nvSpPr>
      <dsp:spPr>
        <a:xfrm>
          <a:off x="8364553" y="1388468"/>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altLang="zh-CN" sz="1500" b="1" kern="1200" dirty="0">
              <a:solidFill>
                <a:prstClr val="black">
                  <a:hueOff val="0"/>
                  <a:satOff val="0"/>
                  <a:lumOff val="0"/>
                  <a:alphaOff val="0"/>
                </a:prstClr>
              </a:solidFill>
              <a:latin typeface="等线" panose="020F0502020204030204"/>
              <a:ea typeface="等线" panose="02010600030101010101" pitchFamily="2" charset="-122"/>
              <a:cs typeface="+mn-cs"/>
            </a:rPr>
            <a:t>…</a:t>
          </a:r>
          <a:endParaRPr lang="zh-CN" altLang="en-US" sz="1500" b="1" kern="1200" dirty="0">
            <a:solidFill>
              <a:prstClr val="black">
                <a:hueOff val="0"/>
                <a:satOff val="0"/>
                <a:lumOff val="0"/>
                <a:alphaOff val="0"/>
              </a:prstClr>
            </a:solidFill>
            <a:latin typeface="等线" panose="020F0502020204030204"/>
            <a:ea typeface="等线" panose="02010600030101010101" pitchFamily="2" charset="-122"/>
            <a:cs typeface="+mn-cs"/>
          </a:endParaRPr>
        </a:p>
      </dsp:txBody>
      <dsp:txXfrm>
        <a:off x="8364553" y="1388468"/>
        <a:ext cx="1237895" cy="925646"/>
      </dsp:txXfrm>
    </dsp:sp>
    <dsp:sp modelId="{C5BF52F6-13B0-4142-8A99-FBCDB6E377D4}">
      <dsp:nvSpPr>
        <dsp:cNvPr id="0" name=""/>
        <dsp:cNvSpPr/>
      </dsp:nvSpPr>
      <dsp:spPr>
        <a:xfrm>
          <a:off x="8867795"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562D-6733-41A9-8675-344042D8C921}">
      <dsp:nvSpPr>
        <dsp:cNvPr id="0" name=""/>
        <dsp:cNvSpPr/>
      </dsp:nvSpPr>
      <dsp:spPr>
        <a:xfrm rot="920952">
          <a:off x="4682944" y="2998446"/>
          <a:ext cx="2741787" cy="31508"/>
        </a:xfrm>
        <a:custGeom>
          <a:avLst/>
          <a:gdLst/>
          <a:ahLst/>
          <a:cxnLst/>
          <a:rect l="0" t="0" r="0" b="0"/>
          <a:pathLst>
            <a:path>
              <a:moveTo>
                <a:pt x="0" y="15754"/>
              </a:moveTo>
              <a:lnTo>
                <a:pt x="2741787"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6A6FFE-D124-4C88-8A4D-8EC366CAA627}">
      <dsp:nvSpPr>
        <dsp:cNvPr id="0" name=""/>
        <dsp:cNvSpPr/>
      </dsp:nvSpPr>
      <dsp:spPr>
        <a:xfrm rot="21484162">
          <a:off x="4731241" y="2351132"/>
          <a:ext cx="2120925" cy="31508"/>
        </a:xfrm>
        <a:custGeom>
          <a:avLst/>
          <a:gdLst/>
          <a:ahLst/>
          <a:cxnLst/>
          <a:rect l="0" t="0" r="0" b="0"/>
          <a:pathLst>
            <a:path>
              <a:moveTo>
                <a:pt x="0" y="15754"/>
              </a:moveTo>
              <a:lnTo>
                <a:pt x="2120925"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63DD20-6B2F-4158-9675-9BF3F7EE68FF}">
      <dsp:nvSpPr>
        <dsp:cNvPr id="0" name=""/>
        <dsp:cNvSpPr/>
      </dsp:nvSpPr>
      <dsp:spPr>
        <a:xfrm rot="20418461">
          <a:off x="4648490" y="1644986"/>
          <a:ext cx="2850453" cy="31508"/>
        </a:xfrm>
        <a:custGeom>
          <a:avLst/>
          <a:gdLst/>
          <a:ahLst/>
          <a:cxnLst/>
          <a:rect l="0" t="0" r="0" b="0"/>
          <a:pathLst>
            <a:path>
              <a:moveTo>
                <a:pt x="0" y="15754"/>
              </a:moveTo>
              <a:lnTo>
                <a:pt x="2850453"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3F98C4-6C68-4BDA-8816-AAFFBB23360E}">
      <dsp:nvSpPr>
        <dsp:cNvPr id="0" name=""/>
        <dsp:cNvSpPr/>
      </dsp:nvSpPr>
      <dsp:spPr>
        <a:xfrm>
          <a:off x="2772046" y="1276993"/>
          <a:ext cx="2305643" cy="2305643"/>
        </a:xfrm>
        <a:prstGeom prst="ellipse">
          <a:avLst/>
        </a:prstGeom>
        <a:blipFill>
          <a:blip xmlns:r="http://schemas.openxmlformats.org/officeDocument/2006/relationships" r:embed="rId1"/>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18C2D6-10F3-461B-8CB9-796FA210725F}">
      <dsp:nvSpPr>
        <dsp:cNvPr id="0" name=""/>
        <dsp:cNvSpPr/>
      </dsp:nvSpPr>
      <dsp:spPr>
        <a:xfrm>
          <a:off x="6810886" y="249305"/>
          <a:ext cx="3456181" cy="1058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understanding of user intent</a:t>
          </a:r>
          <a:endParaRPr lang="zh-CN" sz="2000" kern="1200" dirty="0"/>
        </a:p>
      </dsp:txBody>
      <dsp:txXfrm>
        <a:off x="6862545" y="300964"/>
        <a:ext cx="3352863" cy="954916"/>
      </dsp:txXfrm>
    </dsp:sp>
    <dsp:sp modelId="{BB2E70BF-62B9-46A8-BDAA-93740DDF3DE9}">
      <dsp:nvSpPr>
        <dsp:cNvPr id="0" name=""/>
        <dsp:cNvSpPr/>
      </dsp:nvSpPr>
      <dsp:spPr>
        <a:xfrm>
          <a:off x="6842340" y="1723423"/>
          <a:ext cx="3411249" cy="110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relationships between words in a query, grasping nuances and subtleties.  </a:t>
          </a:r>
          <a:endParaRPr lang="zh-CN" sz="2000" kern="1200" dirty="0"/>
        </a:p>
      </dsp:txBody>
      <dsp:txXfrm>
        <a:off x="6896092" y="1777175"/>
        <a:ext cx="3303745" cy="993601"/>
      </dsp:txXfrm>
    </dsp:sp>
    <dsp:sp modelId="{FCF0A067-9925-463D-B25B-7103B7C07A7D}">
      <dsp:nvSpPr>
        <dsp:cNvPr id="0" name=""/>
        <dsp:cNvSpPr/>
      </dsp:nvSpPr>
      <dsp:spPr>
        <a:xfrm>
          <a:off x="6874963" y="3242446"/>
          <a:ext cx="3394939" cy="926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new AI technology</a:t>
          </a:r>
          <a:endParaRPr lang="zh-CN" sz="2000" kern="1200" dirty="0"/>
        </a:p>
      </dsp:txBody>
      <dsp:txXfrm>
        <a:off x="6920175" y="3287658"/>
        <a:ext cx="3304515" cy="83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A800C-496A-4CAF-B065-F2EE084550D0}">
      <dsp:nvSpPr>
        <dsp:cNvPr id="0" name=""/>
        <dsp:cNvSpPr/>
      </dsp:nvSpPr>
      <dsp:spPr>
        <a:xfrm>
          <a:off x="-4680862" y="-778267"/>
          <a:ext cx="6049949" cy="6049949"/>
        </a:xfrm>
        <a:prstGeom prst="blockArc">
          <a:avLst>
            <a:gd name="adj1" fmla="val 18900000"/>
            <a:gd name="adj2" fmla="val 2700000"/>
            <a:gd name="adj3" fmla="val 35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ED1E9-8405-4898-AAB0-175396B714FD}">
      <dsp:nvSpPr>
        <dsp:cNvPr id="0" name=""/>
        <dsp:cNvSpPr/>
      </dsp:nvSpPr>
      <dsp:spPr>
        <a:xfrm>
          <a:off x="1367356" y="463154"/>
          <a:ext cx="2464824"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for each input modality</a:t>
          </a:r>
          <a:endParaRPr lang="zh-CN" sz="1300" kern="1200" dirty="0"/>
        </a:p>
      </dsp:txBody>
      <dsp:txXfrm>
        <a:off x="1367356" y="463154"/>
        <a:ext cx="2464824" cy="898683"/>
      </dsp:txXfrm>
    </dsp:sp>
    <dsp:sp modelId="{BCDDC924-AED6-4B1C-BA2F-F6ED863954D5}">
      <dsp:nvSpPr>
        <dsp:cNvPr id="0" name=""/>
        <dsp:cNvSpPr/>
      </dsp:nvSpPr>
      <dsp:spPr>
        <a:xfrm>
          <a:off x="280809" y="279271"/>
          <a:ext cx="1484444" cy="123882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618621-F6F8-4816-8613-DF86B597AC3D}">
      <dsp:nvSpPr>
        <dsp:cNvPr id="0" name=""/>
        <dsp:cNvSpPr/>
      </dsp:nvSpPr>
      <dsp:spPr>
        <a:xfrm>
          <a:off x="1431242" y="1792450"/>
          <a:ext cx="2421813"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altLang="zh-CN" sz="1300" kern="1200" dirty="0"/>
            <a:t>combining the features of the different modalities</a:t>
          </a:r>
          <a:endParaRPr lang="zh-CN" sz="1300" kern="1200" dirty="0"/>
        </a:p>
      </dsp:txBody>
      <dsp:txXfrm>
        <a:off x="1431242" y="1792450"/>
        <a:ext cx="2421813" cy="898683"/>
      </dsp:txXfrm>
    </dsp:sp>
    <dsp:sp modelId="{408D43EC-4539-4D51-AC39-C6F09B6FD408}">
      <dsp:nvSpPr>
        <dsp:cNvPr id="0" name=""/>
        <dsp:cNvSpPr/>
      </dsp:nvSpPr>
      <dsp:spPr>
        <a:xfrm>
          <a:off x="580009" y="1635591"/>
          <a:ext cx="1539387" cy="122223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7F42D-7497-4905-A23C-06BE25388920}">
      <dsp:nvSpPr>
        <dsp:cNvPr id="0" name=""/>
        <dsp:cNvSpPr/>
      </dsp:nvSpPr>
      <dsp:spPr>
        <a:xfrm>
          <a:off x="1420274" y="3130526"/>
          <a:ext cx="2447451"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making predictions based on the fused data</a:t>
          </a:r>
          <a:endParaRPr lang="zh-CN" sz="1300" kern="1200" dirty="0"/>
        </a:p>
      </dsp:txBody>
      <dsp:txXfrm>
        <a:off x="1420274" y="3130526"/>
        <a:ext cx="2447451" cy="898683"/>
      </dsp:txXfrm>
    </dsp:sp>
    <dsp:sp modelId="{D3CB9C9E-9D2A-4608-8FF6-7C50BEBEFEF4}">
      <dsp:nvSpPr>
        <dsp:cNvPr id="0" name=""/>
        <dsp:cNvSpPr/>
      </dsp:nvSpPr>
      <dsp:spPr>
        <a:xfrm>
          <a:off x="337735" y="2995243"/>
          <a:ext cx="1370592" cy="119897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7B585-D276-46DC-A2B9-263A035BD984}" type="datetimeFigureOut">
              <a:rPr lang="zh-CN" altLang="en-US" smtClean="0"/>
              <a:t>2024/2/25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965BD-91D9-4A0B-8AD4-2BB5218E0667}" type="slidenum">
              <a:rPr lang="zh-CN" altLang="en-US" smtClean="0"/>
              <a:t>‹#›</a:t>
            </a:fld>
            <a:endParaRPr lang="zh-CN" altLang="en-US"/>
          </a:p>
        </p:txBody>
      </p:sp>
    </p:spTree>
    <p:extLst>
      <p:ext uri="{BB962C8B-B14F-4D97-AF65-F5344CB8AC3E}">
        <p14:creationId xmlns:p14="http://schemas.microsoft.com/office/powerpoint/2010/main" val="264586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978DC-0ADB-4A8F-8E62-B236D6915995}" type="slidenum">
              <a:rPr lang="zh-CN" altLang="en-US" smtClean="0"/>
              <a:t>1</a:t>
            </a:fld>
            <a:endParaRPr lang="zh-CN" altLang="en-US"/>
          </a:p>
        </p:txBody>
      </p:sp>
    </p:spTree>
    <p:extLst>
      <p:ext uri="{BB962C8B-B14F-4D97-AF65-F5344CB8AC3E}">
        <p14:creationId xmlns:p14="http://schemas.microsoft.com/office/powerpoint/2010/main" val="4266442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90</a:t>
            </a:r>
            <a:r>
              <a:rPr lang="zh-CN" altLang="en-US" dirty="0"/>
              <a:t>年后期以及两千年初期 大多数搜素引擎都是使用基于关键字的匹配，到了两千年后期，搜索发展为通过语义搜索，从简单的关键字匹配发展到理解搜索查询和网络内容背后的含义和意图。即开始使用自然语言处理、机器学习和知识图谱等，搜索开始提供更准确的和上下文相关的结果，对用户的搜索的语义进行理解，讲一讲这些不同时期下的对搜索的优化的 一些操作（</a:t>
            </a:r>
            <a:r>
              <a:rPr lang="en-US" altLang="zh-CN" dirty="0" err="1"/>
              <a:t>qu</a:t>
            </a:r>
            <a:r>
              <a:rPr lang="zh-CN" altLang="en-US" dirty="0"/>
              <a:t>，</a:t>
            </a:r>
            <a:r>
              <a:rPr lang="en-US" altLang="zh-CN" dirty="0" err="1"/>
              <a:t>qr</a:t>
            </a:r>
            <a:r>
              <a:rPr lang="zh-CN" altLang="en-US" dirty="0"/>
              <a:t>等），即模仿人类认知进行搜索，那么这个时候也就是</a:t>
            </a:r>
            <a:r>
              <a:rPr lang="en-US" altLang="zh-CN" dirty="0"/>
              <a:t>AI</a:t>
            </a:r>
            <a:r>
              <a:rPr lang="zh-CN" altLang="en-US" dirty="0"/>
              <a:t>应用于搜索引擎的时候了</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259070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emergence of large language models, such as ChatGPT, has transitioned the focus from mere keyword-based searches to a more sophisticated understanding of user intent. Semantic Search Algorithms like Google’s BERT algorithm exemplifies the application of AI in discerning the context of words in search queries. Unlike conventional keyword-based search, BERT scrutinizes the relationships between words in a query, grasping nuances and subtleties.  </a:t>
            </a:r>
            <a:endParaRPr lang="zh-CN" altLang="zh-CN" dirty="0"/>
          </a:p>
          <a:p>
            <a:pPr lvl="0"/>
            <a:endParaRPr lang="zh-CN" altLang="zh-CN"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110628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接下来将为大家介绍一个比较 新的已经应用于搜索引擎中的技术</a:t>
            </a:r>
          </a:p>
        </p:txBody>
      </p:sp>
      <p:sp>
        <p:nvSpPr>
          <p:cNvPr id="4" name="灯片编号占位符 3"/>
          <p:cNvSpPr>
            <a:spLocks noGrp="1"/>
          </p:cNvSpPr>
          <p:nvPr>
            <p:ph type="sldNum" sz="quarter" idx="10"/>
          </p:nvPr>
        </p:nvSpPr>
        <p:spPr/>
        <p:txBody>
          <a:bodyPr/>
          <a:lstStyle/>
          <a:p>
            <a:fld id="{DA25CCEA-3F45-46FD-873C-10FB1242F407}" type="slidenum">
              <a:rPr lang="zh-CN" altLang="en-US" smtClean="0"/>
              <a:t>12</a:t>
            </a:fld>
            <a:endParaRPr lang="zh-CN" altLang="en-US"/>
          </a:p>
        </p:txBody>
      </p:sp>
    </p:spTree>
    <p:extLst>
      <p:ext uri="{BB962C8B-B14F-4D97-AF65-F5344CB8AC3E}">
        <p14:creationId xmlns:p14="http://schemas.microsoft.com/office/powerpoint/2010/main" val="3215126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err="1"/>
              <a:t>nlp</a:t>
            </a:r>
            <a:r>
              <a:rPr lang="zh-CN" altLang="en-US" dirty="0"/>
              <a:t>，</a:t>
            </a:r>
            <a:r>
              <a:rPr lang="en-US" altLang="zh-CN" dirty="0" err="1"/>
              <a:t>gpt</a:t>
            </a:r>
            <a:r>
              <a:rPr lang="zh-CN" altLang="en-US" dirty="0"/>
              <a:t>这些大语言模型的使用正如火如荼，多模态相关的模型也正在如火如荼的发展当中，多模态是一个热门方向，目前谷歌也已经将多模态应用于搜索引擎当中</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438978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上次分享</a:t>
            </a:r>
            <a:r>
              <a:rPr lang="en-US" altLang="zh-CN" dirty="0" err="1"/>
              <a:t>boya</a:t>
            </a:r>
            <a:r>
              <a:rPr lang="zh-CN" altLang="en-US" dirty="0"/>
              <a:t>讲了</a:t>
            </a:r>
            <a:r>
              <a:rPr lang="en-US" altLang="zh-CN" dirty="0"/>
              <a:t>encoder</a:t>
            </a:r>
            <a:r>
              <a:rPr lang="zh-CN" altLang="en-US" dirty="0"/>
              <a:t>和</a:t>
            </a:r>
            <a:r>
              <a:rPr lang="en-US" altLang="zh-CN" dirty="0"/>
              <a:t>decoder</a:t>
            </a:r>
            <a:r>
              <a:rPr lang="zh-CN" altLang="en-US" dirty="0"/>
              <a:t>，</a:t>
            </a:r>
            <a:r>
              <a:rPr lang="en-US" altLang="zh-CN" dirty="0"/>
              <a:t>embedding</a:t>
            </a:r>
            <a:r>
              <a:rPr lang="zh-CN" altLang="en-US" dirty="0"/>
              <a:t>和</a:t>
            </a:r>
            <a:r>
              <a:rPr lang="en-US" altLang="zh-CN" dirty="0"/>
              <a:t>encode</a:t>
            </a:r>
            <a:r>
              <a:rPr lang="zh-CN" altLang="en-US" dirty="0"/>
              <a:t>有点类似，</a:t>
            </a:r>
            <a:r>
              <a:rPr lang="en-US" altLang="zh-CN" dirty="0"/>
              <a:t>------------------Embedding</a:t>
            </a:r>
            <a:r>
              <a:rPr lang="zh-CN" altLang="en-US" dirty="0"/>
              <a:t>（语义向量化？）</a:t>
            </a:r>
            <a:r>
              <a:rPr lang="zh-CN" altLang="zh-CN" dirty="0"/>
              <a:t>是一个相对低维的空间，您可以将高维向量转换到其中。</a:t>
            </a:r>
            <a:r>
              <a:rPr lang="en-US" altLang="zh-CN" dirty="0"/>
              <a:t>Embedding</a:t>
            </a:r>
            <a:r>
              <a:rPr lang="zh-CN" altLang="en-US" dirty="0"/>
              <a:t>通常通过深度学习（</a:t>
            </a:r>
            <a:r>
              <a:rPr lang="zh-CN" altLang="en-US" b="1" dirty="0"/>
              <a:t>是不是就是</a:t>
            </a:r>
            <a:r>
              <a:rPr lang="en-US" altLang="zh-CN" b="1" dirty="0" err="1"/>
              <a:t>transfomer</a:t>
            </a:r>
            <a:r>
              <a:rPr lang="zh-CN" altLang="en-US" b="1" dirty="0"/>
              <a:t>那些</a:t>
            </a:r>
            <a:r>
              <a:rPr lang="zh-CN" altLang="en-US" dirty="0"/>
              <a:t>）模型产生，</a:t>
            </a:r>
            <a:r>
              <a:rPr lang="en-US" altLang="zh-CN" dirty="0"/>
              <a:t>AI build</a:t>
            </a:r>
            <a:r>
              <a:rPr lang="zh-CN" altLang="en-US" dirty="0"/>
              <a:t>了一个</a:t>
            </a:r>
            <a:r>
              <a:rPr lang="en-US" altLang="zh-CN" dirty="0"/>
              <a:t>embedding space</a:t>
            </a:r>
            <a:r>
              <a:rPr lang="zh-CN" altLang="en-US" dirty="0"/>
              <a:t>作为</a:t>
            </a:r>
            <a:r>
              <a:rPr lang="en-US" altLang="zh-CN" dirty="0"/>
              <a:t>content’s meaning</a:t>
            </a:r>
            <a:r>
              <a:rPr lang="zh-CN" altLang="en-US" dirty="0"/>
              <a:t>的</a:t>
            </a:r>
            <a:r>
              <a:rPr lang="en-US" altLang="zh-CN" dirty="0"/>
              <a:t>map</a:t>
            </a:r>
            <a:r>
              <a:rPr lang="zh-CN" altLang="en-US" dirty="0"/>
              <a:t>，</a:t>
            </a:r>
            <a:r>
              <a:rPr lang="zh-CN" altLang="zh-CN" dirty="0"/>
              <a:t>并从指向含义地图中位置的内容中提取嵌入</a:t>
            </a:r>
            <a:r>
              <a:rPr lang="zh-CN" altLang="en-US" dirty="0"/>
              <a:t>。左图是一个非常简单的嵌入空间的例子，当一个人在讨论电影、音乐和演员相关的话题时，它可能就被</a:t>
            </a:r>
            <a:r>
              <a:rPr lang="en-US" altLang="zh-CN" dirty="0"/>
              <a:t>embedding</a:t>
            </a:r>
            <a:r>
              <a:rPr lang="zh-CN" altLang="en-US" dirty="0"/>
              <a:t>到这个坐标上，即获得了 一个向量。</a:t>
            </a:r>
            <a:r>
              <a:rPr lang="zh-CN" altLang="zh-CN" dirty="0"/>
              <a:t>嵌入空间，它本质上是文本、图像、音频等的含义映射</a:t>
            </a:r>
            <a:r>
              <a:rPr lang="zh-CN" altLang="en-US" dirty="0"/>
              <a:t>，实际上嵌入空间可能会有几百上千个维度。这里的重点就是要提前训练好模型，让他们知道怎么去生成</a:t>
            </a:r>
            <a:r>
              <a:rPr lang="en-US" altLang="zh-CN" dirty="0"/>
              <a:t>embedding</a:t>
            </a:r>
            <a:r>
              <a:rPr lang="zh-CN" altLang="en-US" dirty="0"/>
              <a:t>。互联网上已经有一些训练好了的可以直接使用的</a:t>
            </a:r>
            <a:r>
              <a:rPr lang="en-US" altLang="zh-CN" dirty="0"/>
              <a:t>embedding API</a:t>
            </a:r>
            <a:r>
              <a:rPr lang="zh-CN" altLang="en-US" dirty="0"/>
              <a:t>（谷歌那些</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51278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Text-text search</a:t>
            </a:r>
            <a:r>
              <a:rPr lang="zh-CN" altLang="en-US" dirty="0"/>
              <a:t>则是给出与用户搜索具有高度相关性的结果今天主要讲一下</a:t>
            </a:r>
            <a:r>
              <a:rPr lang="en-US" altLang="zh-CN" dirty="0"/>
              <a:t>google multimodal search</a:t>
            </a:r>
            <a:r>
              <a:rPr lang="zh-CN" altLang="en-US" dirty="0"/>
              <a:t>，也就是简单讲一下</a:t>
            </a:r>
            <a:r>
              <a:rPr lang="en-US" altLang="zh-CN" dirty="0"/>
              <a:t>text to image/image to text</a:t>
            </a:r>
            <a:r>
              <a:rPr lang="zh-CN" altLang="en-US" dirty="0"/>
              <a:t>的一个原理，在这之前先简单介绍一下</a:t>
            </a:r>
            <a:r>
              <a:rPr lang="en-US" altLang="zh-CN" dirty="0"/>
              <a:t>image to image search</a:t>
            </a:r>
            <a:r>
              <a:rPr lang="zh-CN" altLang="en-US" dirty="0"/>
              <a:t>，</a:t>
            </a:r>
            <a:br>
              <a:rPr lang="zh-CN" altLang="en-US" dirty="0"/>
            </a:br>
            <a:r>
              <a:rPr lang="en-US" altLang="zh-CN" b="0" i="0" dirty="0">
                <a:solidFill>
                  <a:srgbClr val="202124"/>
                </a:solidFill>
                <a:effectLst/>
                <a:latin typeface="arial" panose="020B0604020202020204" pitchFamily="34" charset="0"/>
              </a:rPr>
              <a:t>image</a:t>
            </a:r>
            <a:r>
              <a:rPr lang="zh-CN" altLang="en-US" b="0" i="0" dirty="0">
                <a:solidFill>
                  <a:srgbClr val="202124"/>
                </a:solidFill>
                <a:effectLst/>
                <a:latin typeface="arial" panose="020B0604020202020204" pitchFamily="34" charset="0"/>
              </a:rPr>
              <a:t>模型可以将图像映射到嵌入空间中的某个位置。因此，如果您环顾嵌入，您可以找到具有相似外观和含义的其他图像。这就是图像相似性搜索的工作原理。（了解一下它的训练方法、模型和工作原理）。那么搜索时给出的结果就会有计算具有相似含义的</a:t>
            </a:r>
            <a:r>
              <a:rPr lang="en-US" altLang="zh-CN" b="0" i="0" dirty="0">
                <a:solidFill>
                  <a:srgbClr val="202124"/>
                </a:solidFill>
                <a:effectLst/>
                <a:latin typeface="arial" panose="020B0604020202020204" pitchFamily="34" charset="0"/>
              </a:rPr>
              <a:t>object</a:t>
            </a:r>
            <a:r>
              <a:rPr lang="zh-CN" altLang="en-US" b="0" i="0" dirty="0">
                <a:solidFill>
                  <a:srgbClr val="202124"/>
                </a:solidFill>
                <a:effectLst/>
                <a:latin typeface="arial" panose="020B0604020202020204" pitchFamily="34" charset="0"/>
              </a:rPr>
              <a:t>的方法：</a:t>
            </a:r>
            <a:r>
              <a:rPr lang="en-US" altLang="zh-CN" b="0" i="0" dirty="0">
                <a:solidFill>
                  <a:srgbClr val="5F6368"/>
                </a:solidFill>
                <a:effectLst/>
                <a:latin typeface="Google Sans Text"/>
              </a:rPr>
              <a:t>how to find similar embeddings in the embedding space</a:t>
            </a:r>
            <a:r>
              <a:rPr lang="zh-CN" altLang="en-US" b="0" i="0" dirty="0">
                <a:solidFill>
                  <a:srgbClr val="5F6368"/>
                </a:solidFill>
                <a:effectLst/>
                <a:latin typeface="Google Sans Text"/>
              </a:rPr>
              <a:t>：</a:t>
            </a:r>
            <a:r>
              <a:rPr lang="en-US" altLang="zh-CN" b="0" i="0" dirty="0">
                <a:solidFill>
                  <a:srgbClr val="5F6368"/>
                </a:solidFill>
                <a:effectLst/>
                <a:latin typeface="Google Sans Text"/>
              </a:rPr>
              <a:t>ANN</a:t>
            </a:r>
            <a:r>
              <a:rPr lang="zh-CN" altLang="en-US" b="0" i="0" dirty="0">
                <a:solidFill>
                  <a:srgbClr val="5F6368"/>
                </a:solidFill>
                <a:effectLst/>
                <a:latin typeface="Google Sans Text"/>
              </a:rPr>
              <a:t>，快速的</a:t>
            </a:r>
            <a:r>
              <a:rPr lang="en-US" altLang="zh-CN" b="0" i="0" dirty="0">
                <a:solidFill>
                  <a:srgbClr val="5F6368"/>
                </a:solidFill>
                <a:effectLst/>
                <a:latin typeface="Google Sans Text"/>
              </a:rPr>
              <a:t>vector search</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837649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4"/>
                </a:solidFill>
                <a:effectLst/>
                <a:latin typeface="arial" panose="020B0604020202020204" pitchFamily="34" charset="0"/>
              </a:rPr>
              <a:t>在这个空间中，具有相似含义的图像和文本被紧密地放置在一起。这意味着您可以基于文本搜索图像（文本到图像搜索）或基于图像搜索文本（图像到文本搜索</a:t>
            </a:r>
            <a:r>
              <a:rPr lang="en-US" altLang="zh-CN" b="0" i="0" dirty="0">
                <a:solidFill>
                  <a:srgbClr val="202124"/>
                </a:solidFill>
                <a:effectLst/>
                <a:latin typeface="arial" panose="020B0604020202020204" pitchFamily="34" charset="0"/>
              </a:rPr>
              <a:t>)</a:t>
            </a:r>
            <a:r>
              <a:rPr lang="zh-CN" altLang="en-US" b="0" i="0" dirty="0">
                <a:solidFill>
                  <a:srgbClr val="202124"/>
                </a:solidFill>
                <a:effectLst/>
                <a:latin typeface="arial" panose="020B0604020202020204" pitchFamily="34" charset="0"/>
              </a:rPr>
              <a:t>。</a:t>
            </a:r>
            <a:r>
              <a:rPr lang="en-US" altLang="zh-CN" b="0" i="0" dirty="0">
                <a:solidFill>
                  <a:srgbClr val="202124"/>
                </a:solidFill>
                <a:effectLst/>
                <a:latin typeface="arial" panose="020B0604020202020204" pitchFamily="34" charset="0"/>
              </a:rPr>
              <a:t>---</a:t>
            </a:r>
            <a:r>
              <a:rPr lang="zh-CN" altLang="en-US" b="0" i="0" dirty="0">
                <a:solidFill>
                  <a:srgbClr val="202124"/>
                </a:solidFill>
                <a:effectLst/>
                <a:latin typeface="arial" panose="020B0604020202020204" pitchFamily="34" charset="0"/>
              </a:rPr>
              <a:t>了解一下</a:t>
            </a:r>
            <a:r>
              <a:rPr lang="en-US" altLang="zh-CN" b="0" i="0" dirty="0">
                <a:solidFill>
                  <a:srgbClr val="202124"/>
                </a:solidFill>
                <a:effectLst/>
                <a:latin typeface="arial" panose="020B0604020202020204" pitchFamily="34" charset="0"/>
              </a:rPr>
              <a:t>Multimodal embedding--   </a:t>
            </a:r>
            <a:r>
              <a:rPr lang="zh-CN" altLang="en-US" b="0" i="0" dirty="0">
                <a:solidFill>
                  <a:srgbClr val="202124"/>
                </a:solidFill>
                <a:effectLst/>
                <a:latin typeface="arial" panose="020B0604020202020204" pitchFamily="34" charset="0"/>
              </a:rPr>
              <a:t>那么模型怎么获取训练数据呢，这个文章中也给了一个很有意思的网站（</a:t>
            </a:r>
            <a:r>
              <a:rPr lang="en-US" altLang="zh-CN" b="0" i="0" dirty="0" err="1">
                <a:solidFill>
                  <a:srgbClr val="202124"/>
                </a:solidFill>
                <a:effectLst/>
                <a:latin typeface="arial" panose="020B0604020202020204" pitchFamily="34" charset="0"/>
              </a:rPr>
              <a:t>mercari</a:t>
            </a:r>
            <a:r>
              <a:rPr lang="zh-CN" altLang="en-US" b="0" i="0" dirty="0">
                <a:solidFill>
                  <a:srgbClr val="202124"/>
                </a:solidFill>
                <a:effectLst/>
                <a:latin typeface="arial" panose="020B0604020202020204" pitchFamily="34" charset="0"/>
              </a:rPr>
              <a:t>，一个国外的购物网站），这个网站中的图像都被分为了极其具体的类别，由此我们可以窥见模型理解这些图像的方式（</a:t>
            </a:r>
            <a:r>
              <a:rPr lang="en-US" altLang="zh-CN" b="0" i="0" dirty="0">
                <a:solidFill>
                  <a:srgbClr val="202124"/>
                </a:solidFill>
                <a:effectLst/>
                <a:latin typeface="arial" panose="020B0604020202020204" pitchFamily="34" charset="0"/>
              </a:rPr>
              <a:t>----</a:t>
            </a:r>
            <a:r>
              <a:rPr lang="zh-CN" altLang="en-US" b="0" i="0" dirty="0">
                <a:solidFill>
                  <a:srgbClr val="202124"/>
                </a:solidFill>
                <a:effectLst/>
                <a:latin typeface="arial" panose="020B0604020202020204" pitchFamily="34" charset="0"/>
              </a:rPr>
              <a:t>图像分的越具体，描述越详细，就是越好的训练数据吗）</a:t>
            </a:r>
            <a:r>
              <a:rPr lang="en-US" altLang="zh-CN" b="0" i="0" dirty="0">
                <a:solidFill>
                  <a:srgbClr val="202124"/>
                </a:solidFill>
                <a:effectLst/>
                <a:latin typeface="arial" panose="020B0604020202020204" pitchFamily="34" charset="0"/>
              </a:rPr>
              <a:t>The image embedding vector and text embedding vector are in the same semantic space with the same dimensionality. </a:t>
            </a:r>
            <a:endParaRPr lang="zh-CN" altLang="en-US" b="0" i="0" dirty="0">
              <a:solidFill>
                <a:srgbClr val="202124"/>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3682096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多模态可以对比于单模态进行理解，比如</a:t>
            </a:r>
            <a:r>
              <a:rPr lang="en-US" altLang="zh-CN" dirty="0"/>
              <a:t>chatgpt3</a:t>
            </a:r>
            <a:r>
              <a:rPr lang="zh-CN" altLang="en-US" dirty="0"/>
              <a:t>为止，使用的仍是单模态，即用户输入的是文本，</a:t>
            </a:r>
            <a:r>
              <a:rPr lang="en-US" altLang="zh-CN" dirty="0" err="1"/>
              <a:t>gpt</a:t>
            </a:r>
            <a:r>
              <a:rPr lang="zh-CN" altLang="en-US" dirty="0"/>
              <a:t>输出的也是只能是文本，不过最近的</a:t>
            </a:r>
            <a:r>
              <a:rPr lang="en-US" altLang="zh-CN" dirty="0"/>
              <a:t>chatgpt4</a:t>
            </a:r>
            <a:r>
              <a:rPr lang="zh-CN" altLang="en-US" dirty="0"/>
              <a:t>中将多模态引入</a:t>
            </a:r>
            <a:r>
              <a:rPr lang="en-US" altLang="zh-CN" dirty="0"/>
              <a:t>,</a:t>
            </a:r>
            <a:r>
              <a:rPr lang="zh-CN" altLang="en-US" dirty="0"/>
              <a:t>那他现在也可以根据用户描述生成图像，或者根据用户输入的图像生成文字了（</a:t>
            </a:r>
            <a:r>
              <a:rPr lang="en-US" altLang="zh-CN" dirty="0"/>
              <a:t>text to image/image to text…</a:t>
            </a:r>
            <a:r>
              <a:rPr lang="zh-CN" altLang="en-US" dirty="0"/>
              <a:t>）。即在相比之下，可以同时集成和处理多种模式的多模式架构可以产生不止一种类型的输出。</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3414925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D0D0D"/>
                </a:solidFill>
                <a:effectLst/>
                <a:latin typeface="Söhne"/>
              </a:rPr>
              <a:t>文本如何训练，上次</a:t>
            </a:r>
            <a:r>
              <a:rPr lang="en-US" altLang="zh-CN" b="0" i="0" dirty="0" err="1">
                <a:solidFill>
                  <a:srgbClr val="0D0D0D"/>
                </a:solidFill>
                <a:effectLst/>
                <a:latin typeface="Söhne"/>
              </a:rPr>
              <a:t>boya</a:t>
            </a:r>
            <a:r>
              <a:rPr lang="zh-CN" altLang="en-US" b="0" i="0" dirty="0">
                <a:solidFill>
                  <a:srgbClr val="0D0D0D"/>
                </a:solidFill>
                <a:effectLst/>
                <a:latin typeface="Söhne"/>
              </a:rPr>
              <a:t>的分享有讲过，通过</a:t>
            </a:r>
            <a:r>
              <a:rPr lang="en-US" altLang="zh-CN" b="0" i="0" dirty="0">
                <a:solidFill>
                  <a:srgbClr val="0D0D0D"/>
                </a:solidFill>
                <a:effectLst/>
                <a:latin typeface="Söhne"/>
              </a:rPr>
              <a:t>transformer</a:t>
            </a:r>
            <a:r>
              <a:rPr lang="zh-CN" altLang="en-US" b="0" i="0" dirty="0">
                <a:solidFill>
                  <a:srgbClr val="0D0D0D"/>
                </a:solidFill>
                <a:effectLst/>
                <a:latin typeface="Söhne"/>
              </a:rPr>
              <a:t>等模型来提取特征，这里简单讲一下怎么去提取</a:t>
            </a:r>
            <a:r>
              <a:rPr lang="en-US" altLang="zh-CN" b="0" i="0" dirty="0">
                <a:solidFill>
                  <a:srgbClr val="0D0D0D"/>
                </a:solidFill>
                <a:effectLst/>
                <a:latin typeface="Söhne"/>
              </a:rPr>
              <a:t>image</a:t>
            </a:r>
            <a:r>
              <a:rPr lang="zh-CN" altLang="en-US" b="0" i="0" dirty="0">
                <a:solidFill>
                  <a:srgbClr val="0D0D0D"/>
                </a:solidFill>
                <a:effectLst/>
                <a:latin typeface="Söhne"/>
              </a:rPr>
              <a:t>的特征，传统的图像相关的实验都是使用目标检测模型，但是如果将目标检测模型用于多模态中，会使模型过于复杂，目前大多数研究包括我接下来要介绍的模型，使用</a:t>
            </a:r>
            <a:r>
              <a:rPr lang="en-US" altLang="zh-CN" b="0" i="0" dirty="0">
                <a:solidFill>
                  <a:srgbClr val="0D0D0D"/>
                </a:solidFill>
                <a:effectLst/>
                <a:latin typeface="Söhne"/>
              </a:rPr>
              <a:t>Vision Transformer</a:t>
            </a:r>
            <a:r>
              <a:rPr lang="zh-CN" altLang="en-US" b="0" i="0" dirty="0">
                <a:solidFill>
                  <a:srgbClr val="0D0D0D"/>
                </a:solidFill>
                <a:effectLst/>
                <a:latin typeface="Söhne"/>
              </a:rPr>
              <a:t>来提取图像的特征。</a:t>
            </a:r>
            <a:r>
              <a:rPr lang="en-US" altLang="zh-CN" b="0" i="0" dirty="0">
                <a:solidFill>
                  <a:srgbClr val="0D0D0D"/>
                </a:solidFill>
                <a:effectLst/>
                <a:latin typeface="Söhne"/>
              </a:rPr>
              <a:t>ViT</a:t>
            </a:r>
            <a:r>
              <a:rPr lang="zh-CN" altLang="en-US" b="0" i="0" dirty="0">
                <a:solidFill>
                  <a:srgbClr val="0D0D0D"/>
                </a:solidFill>
                <a:effectLst/>
                <a:latin typeface="Söhne"/>
              </a:rPr>
              <a:t>的核心思想是将图像分割为一系列固定大小的图块（</a:t>
            </a:r>
            <a:r>
              <a:rPr lang="en-US" altLang="zh-CN" b="0" i="0" dirty="0">
                <a:solidFill>
                  <a:srgbClr val="0D0D0D"/>
                </a:solidFill>
                <a:effectLst/>
                <a:latin typeface="Söhne"/>
              </a:rPr>
              <a:t>patches</a:t>
            </a:r>
            <a:r>
              <a:rPr lang="zh-CN" altLang="en-US" b="0" i="0" dirty="0">
                <a:solidFill>
                  <a:srgbClr val="0D0D0D"/>
                </a:solidFill>
                <a:effectLst/>
                <a:latin typeface="Söhne"/>
              </a:rPr>
              <a:t>），然后将每个图块展平并作为序列输入到</a:t>
            </a:r>
            <a:r>
              <a:rPr lang="en-US" altLang="zh-CN" b="0" i="0" dirty="0">
                <a:solidFill>
                  <a:srgbClr val="0D0D0D"/>
                </a:solidFill>
                <a:effectLst/>
                <a:latin typeface="Söhne"/>
              </a:rPr>
              <a:t>Transformer</a:t>
            </a:r>
            <a:r>
              <a:rPr lang="zh-CN" altLang="en-US" b="0" i="0" dirty="0">
                <a:solidFill>
                  <a:srgbClr val="0D0D0D"/>
                </a:solidFill>
                <a:effectLst/>
                <a:latin typeface="Söhne"/>
              </a:rPr>
              <a:t>模型中。每个图块之间的位置信息通过加入位置嵌入（</a:t>
            </a:r>
            <a:r>
              <a:rPr lang="en-US" altLang="zh-CN" b="0" i="0" dirty="0">
                <a:solidFill>
                  <a:srgbClr val="0D0D0D"/>
                </a:solidFill>
                <a:effectLst/>
                <a:latin typeface="Söhne"/>
              </a:rPr>
              <a:t>Positional Embeddings</a:t>
            </a:r>
            <a:r>
              <a:rPr lang="zh-CN" altLang="en-US" b="0" i="0" dirty="0">
                <a:solidFill>
                  <a:srgbClr val="0D0D0D"/>
                </a:solidFill>
                <a:effectLst/>
                <a:latin typeface="Söhne"/>
              </a:rPr>
              <a:t>）来保留。在训练过程中，</a:t>
            </a:r>
            <a:r>
              <a:rPr lang="en-US" altLang="zh-CN" b="0" i="0" dirty="0">
                <a:solidFill>
                  <a:srgbClr val="0D0D0D"/>
                </a:solidFill>
                <a:effectLst/>
                <a:latin typeface="Söhne"/>
              </a:rPr>
              <a:t>ViT</a:t>
            </a:r>
            <a:r>
              <a:rPr lang="zh-CN" altLang="en-US" b="0" i="0" dirty="0">
                <a:solidFill>
                  <a:srgbClr val="0D0D0D"/>
                </a:solidFill>
                <a:effectLst/>
                <a:latin typeface="Söhne"/>
              </a:rPr>
              <a:t>通过预训练阶段学习了图像块的表示，然后可以用于各种视觉任务，如图像分类、目标检测等。</a:t>
            </a:r>
            <a:endParaRPr lang="zh-CN" altLang="en-US" b="0" i="0" dirty="0">
              <a:solidFill>
                <a:srgbClr val="202124"/>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872231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对多模态有一定了解后，讲解一下</a:t>
            </a:r>
            <a:r>
              <a:rPr lang="en-US" altLang="zh-CN" dirty="0"/>
              <a:t>google </a:t>
            </a:r>
            <a:r>
              <a:rPr lang="en-US" altLang="zh-CN" dirty="0" err="1"/>
              <a:t>multisearch</a:t>
            </a:r>
            <a:r>
              <a:rPr lang="en-US" altLang="zh-CN" dirty="0"/>
              <a:t> </a:t>
            </a:r>
            <a:r>
              <a:rPr lang="zh-CN" altLang="en-US" dirty="0"/>
              <a:t>所使用的模型和方法。由</a:t>
            </a:r>
            <a:r>
              <a:rPr lang="en-US" altLang="zh-CN" dirty="0"/>
              <a:t>image search</a:t>
            </a:r>
            <a:r>
              <a:rPr lang="zh-CN" altLang="en-US" dirty="0"/>
              <a:t>方法，我们 可以扩展到多模态的一个训练方法原理。与单一的文本，单一的图像的模型训练类似，多模态模型中，图像文本对将作为训练数据被输入到深度学习模型中进行训练。接下来以</a:t>
            </a:r>
            <a:r>
              <a:rPr lang="en-US" altLang="zh-CN" dirty="0"/>
              <a:t>google</a:t>
            </a:r>
            <a:r>
              <a:rPr lang="zh-CN" altLang="en-US" dirty="0"/>
              <a:t>所使用的</a:t>
            </a:r>
            <a:r>
              <a:rPr lang="en-US" altLang="zh-CN" dirty="0"/>
              <a:t>coca</a:t>
            </a:r>
            <a:r>
              <a:rPr lang="zh-CN" altLang="en-US" dirty="0"/>
              <a:t>模型为示例进行讲解。图中展示了以图像文本对作为输入是怎么去训练一个模型的，（它不是一个单纯的多模态模型）。可以看出，这个模型一共包含了三个子模型，。。。。它使用的是一种编码器</a:t>
            </a:r>
            <a:r>
              <a:rPr lang="en-US" altLang="zh-CN" dirty="0"/>
              <a:t>-</a:t>
            </a:r>
            <a:r>
              <a:rPr lang="zh-CN" altLang="en-US" dirty="0"/>
              <a:t>解码器方法，可同时生成对齐的单模态图像</a:t>
            </a:r>
            <a:r>
              <a:rPr lang="en-US" altLang="zh-CN" dirty="0"/>
              <a:t>(</a:t>
            </a:r>
            <a:r>
              <a:rPr lang="zh-CN" altLang="en-US" dirty="0"/>
              <a:t>图像的文本描述</a:t>
            </a:r>
            <a:r>
              <a:rPr lang="en-US" altLang="zh-CN" dirty="0"/>
              <a:t>)</a:t>
            </a:r>
            <a:r>
              <a:rPr lang="zh-CN" altLang="en-US" dirty="0"/>
              <a:t>和文本嵌入以及联合多模态表示。训练结果将得到一个</a:t>
            </a:r>
            <a:r>
              <a:rPr lang="en-US" altLang="zh-CN" dirty="0"/>
              <a:t>Vison Language Model</a:t>
            </a:r>
            <a:r>
              <a:rPr lang="zh-CN" altLang="en-US" dirty="0"/>
              <a:t>，它可以为具有固定维度的图像和文本构建一个共享嵌入空间，并按其含义进行组织。</a:t>
            </a:r>
            <a:r>
              <a:rPr lang="zh-CN" altLang="zh-CN" dirty="0"/>
              <a:t>在这个空间中，具有相似含义的图像和文本被紧密地放置在一起。这意味着您可以基于文本搜索图像（文本到图像搜索）或基于图像搜索文本（图像到文本搜索）。这是 Google 搜索如何跨图像和文本查找相关结果的基本思想。</a:t>
            </a:r>
            <a:r>
              <a:rPr lang="en-US" altLang="zh-CN" dirty="0"/>
              <a:t>(CLS Token)</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312081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extLst>
      <p:ext uri="{BB962C8B-B14F-4D97-AF65-F5344CB8AC3E}">
        <p14:creationId xmlns:p14="http://schemas.microsoft.com/office/powerpoint/2010/main" val="293787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图中更为详细的展示了这个模型所包含的三个部分，</a:t>
            </a:r>
            <a:r>
              <a:rPr lang="en-US" altLang="zh-CN" b="1" dirty="0"/>
              <a:t>Visual Recognition</a:t>
            </a:r>
            <a:r>
              <a:rPr lang="zh-CN" altLang="en-US" b="0" dirty="0"/>
              <a:t>：</a:t>
            </a:r>
            <a:r>
              <a:rPr lang="en-US" altLang="zh-CN" b="0" dirty="0"/>
              <a:t>coca</a:t>
            </a:r>
            <a:r>
              <a:rPr lang="zh-CN" altLang="en-US" b="0" dirty="0"/>
              <a:t>使用的是</a:t>
            </a:r>
            <a:r>
              <a:rPr lang="en-US" altLang="zh-CN" b="0" dirty="0"/>
              <a:t>ViT</a:t>
            </a:r>
            <a:r>
              <a:rPr lang="zh-CN" altLang="en-US" b="0" dirty="0"/>
              <a:t>，它是一个单编码器模型，之前讲过就不再讲了；</a:t>
            </a:r>
            <a:r>
              <a:rPr lang="en-US" altLang="zh-CN" b="1" dirty="0"/>
              <a:t>Dual-encoder models</a:t>
            </a:r>
            <a:r>
              <a:rPr lang="zh-CN" altLang="en-US" b="1" dirty="0"/>
              <a:t>：</a:t>
            </a:r>
            <a:r>
              <a:rPr lang="zh-CN" altLang="en-US" b="0" i="0" dirty="0">
                <a:solidFill>
                  <a:srgbClr val="0D0D0D"/>
                </a:solidFill>
                <a:effectLst/>
                <a:latin typeface="Söhne"/>
              </a:rPr>
              <a:t>将文本和图像等多模态数据投影到共享的表示空间中，以便在不同模态之间学到一致性，在这个过程中会计算对比损失也就是样本之间的相似性以不断优化对齐结果</a:t>
            </a:r>
            <a:r>
              <a:rPr lang="zh-CN" altLang="en-US" b="0" dirty="0"/>
              <a:t>。</a:t>
            </a:r>
            <a:r>
              <a:rPr lang="en-US" altLang="zh-CN" dirty="0"/>
              <a:t>Compared to pretraining with single-encoder classification, which requires human-annotated labels and data cleaning, the dual-encoder approach exploits noisy web-scale text descriptions and introduces a learnable text tower to encode free-form texts. The two encoders are jointly optimized by contrasting the paired text against others in the sampled batch</a:t>
            </a:r>
            <a:r>
              <a:rPr lang="zh-CN" altLang="en-US" dirty="0"/>
              <a:t>。</a:t>
            </a:r>
            <a:r>
              <a:rPr lang="en-US" altLang="zh-CN" b="1" dirty="0"/>
              <a:t>Encoder-decoder models</a:t>
            </a:r>
            <a:r>
              <a:rPr lang="zh-CN" altLang="en-US" dirty="0"/>
              <a:t>：这一块就是它与单纯的多模态模型不同之处，这里是图像描述生成任务，这里也会计算一个用来优化模型参数的损失函数；从图中可以观察到，与标准的图像文本</a:t>
            </a:r>
            <a:r>
              <a:rPr lang="en-US" altLang="zh-CN" dirty="0"/>
              <a:t>encoder-decoder</a:t>
            </a:r>
            <a:r>
              <a:rPr lang="zh-CN" altLang="en-US" dirty="0"/>
              <a:t>类似，</a:t>
            </a:r>
            <a:r>
              <a:rPr lang="en-US" altLang="zh-CN" dirty="0" err="1"/>
              <a:t>CoCa</a:t>
            </a:r>
            <a:r>
              <a:rPr lang="zh-CN" altLang="en-US" dirty="0"/>
              <a:t>通过神经网络编码器将</a:t>
            </a:r>
            <a:r>
              <a:rPr lang="en-US" altLang="zh-CN" dirty="0"/>
              <a:t>image</a:t>
            </a:r>
            <a:r>
              <a:rPr lang="zh-CN" altLang="en-US" dirty="0"/>
              <a:t>编码为</a:t>
            </a:r>
            <a:r>
              <a:rPr lang="en-US" altLang="zh-CN" dirty="0"/>
              <a:t>latent representations</a:t>
            </a:r>
            <a:r>
              <a:rPr lang="zh-CN" altLang="en-US" dirty="0"/>
              <a:t>，并使用</a:t>
            </a:r>
            <a:r>
              <a:rPr lang="en-US" altLang="zh-CN" dirty="0"/>
              <a:t>causal masking transformer decoder</a:t>
            </a:r>
            <a:r>
              <a:rPr lang="zh-CN" altLang="en-US" dirty="0"/>
              <a:t>对文本进行解码，与标准</a:t>
            </a:r>
            <a:r>
              <a:rPr lang="en-US" altLang="zh-CN" dirty="0"/>
              <a:t>transformer decoder</a:t>
            </a:r>
            <a:r>
              <a:rPr lang="zh-CN" altLang="en-US" dirty="0"/>
              <a:t>不同，</a:t>
            </a:r>
            <a:r>
              <a:rPr lang="en-US" altLang="zh-CN" dirty="0" err="1"/>
              <a:t>CoCa</a:t>
            </a:r>
            <a:r>
              <a:rPr lang="en-US" altLang="zh-CN" dirty="0"/>
              <a:t> </a:t>
            </a:r>
            <a:r>
              <a:rPr lang="zh-CN" altLang="en-US" dirty="0"/>
              <a:t>在解码器层的前半部分中省略了交叉注意力来进行编码单模态文本表示，并级联其余解码器层，交叉参与图像编码器以实现多模态图像文本表示。作为</a:t>
            </a:r>
            <a:r>
              <a:rPr lang="zh-CN" altLang="zh-CN" dirty="0"/>
              <a:t>结果，CoCa 解码器同时产生单模态和多模态文本表示，使我们能够应用对比和生成目标</a:t>
            </a:r>
            <a:r>
              <a:rPr lang="zh-CN" altLang="en-US" dirty="0"/>
              <a:t>。</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98597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343464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22</a:t>
            </a:fld>
            <a:endParaRPr lang="zh-CN" altLang="en-US"/>
          </a:p>
        </p:txBody>
      </p:sp>
    </p:spTree>
    <p:extLst>
      <p:ext uri="{BB962C8B-B14F-4D97-AF65-F5344CB8AC3E}">
        <p14:creationId xmlns:p14="http://schemas.microsoft.com/office/powerpoint/2010/main" val="237267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搜索的目的是什么，当然是想直接快速地找到想要自己想要的结果，那么</a:t>
            </a:r>
            <a:r>
              <a:rPr lang="en-US" altLang="zh-CN" dirty="0"/>
              <a:t>AI</a:t>
            </a:r>
            <a:r>
              <a:rPr lang="zh-CN" altLang="en-US" dirty="0"/>
              <a:t>也就是基于这一点在不断进行提升。鉴于</a:t>
            </a:r>
            <a:r>
              <a:rPr lang="en-US" altLang="zh-CN" dirty="0"/>
              <a:t>AI  powered</a:t>
            </a:r>
            <a:r>
              <a:rPr lang="zh-CN" altLang="en-US" dirty="0"/>
              <a:t>的搜索方式。</a:t>
            </a:r>
            <a:r>
              <a:rPr lang="en-US" altLang="zh-CN" dirty="0"/>
              <a:t>AI search</a:t>
            </a:r>
            <a:r>
              <a:rPr lang="zh-CN" altLang="en-US" dirty="0"/>
              <a:t>获取的结果，都是基于网络上现有的资源给出的，并不会像生成式</a:t>
            </a:r>
            <a:r>
              <a:rPr lang="en-US" altLang="zh-CN" dirty="0"/>
              <a:t>AI</a:t>
            </a:r>
            <a:r>
              <a:rPr lang="zh-CN" altLang="en-US" dirty="0"/>
              <a:t>一样，生成一些凭空捏造的结果。</a:t>
            </a:r>
            <a:r>
              <a:rPr lang="en-US" altLang="zh-CN" dirty="0"/>
              <a:t>Knowledge</a:t>
            </a:r>
            <a:r>
              <a:rPr lang="zh-CN" altLang="en-US" dirty="0"/>
              <a:t>（</a:t>
            </a:r>
            <a:r>
              <a:rPr lang="en-US" altLang="zh-CN" dirty="0"/>
              <a:t>confluence</a:t>
            </a:r>
            <a:r>
              <a:rPr lang="zh-CN" altLang="en-US" dirty="0"/>
              <a:t>，</a:t>
            </a:r>
            <a:r>
              <a:rPr lang="en-US" altLang="zh-CN" dirty="0"/>
              <a:t>degreed</a:t>
            </a:r>
            <a:r>
              <a:rPr lang="zh-CN" altLang="en-US" dirty="0"/>
              <a:t>等）</a:t>
            </a:r>
            <a:r>
              <a:rPr lang="en-US" altLang="zh-CN" dirty="0"/>
              <a:t>, </a:t>
            </a:r>
            <a:r>
              <a:rPr lang="zh-CN" altLang="en-US" dirty="0"/>
              <a:t>这个</a:t>
            </a:r>
            <a:r>
              <a:rPr lang="en-US" altLang="zh-CN" dirty="0"/>
              <a:t>AWS</a:t>
            </a:r>
            <a:r>
              <a:rPr lang="zh-CN" altLang="en-US" dirty="0"/>
              <a:t>方案的</a:t>
            </a:r>
            <a:r>
              <a:rPr lang="zh-CN" altLang="en-US" b="0" i="0" dirty="0">
                <a:solidFill>
                  <a:srgbClr val="333333"/>
                </a:solidFill>
                <a:effectLst/>
                <a:latin typeface="Helvetica" panose="020B0604020202020204" pitchFamily="34" charset="0"/>
              </a:rPr>
              <a:t>基本思路是把私域知识文档进行切片然后向量化后续通过向量检索进行召回，再作为上下文输入到大语言模型进行归纳总结。</a:t>
            </a:r>
            <a:r>
              <a:rPr lang="zh-CN" altLang="en-US" dirty="0"/>
              <a:t>。在</a:t>
            </a:r>
            <a:r>
              <a:rPr lang="en-US" altLang="zh-CN" dirty="0"/>
              <a:t>AI</a:t>
            </a:r>
            <a:r>
              <a:rPr lang="zh-CN" altLang="en-US" dirty="0"/>
              <a:t>赋能于搜索引擎的情况下，搜索引擎会更注重于理解用户的搜索意图以给出更优秀的搜索结果，那我们就要抓住这一点来做好我们的</a:t>
            </a:r>
            <a:r>
              <a:rPr lang="en-US" altLang="zh-CN" dirty="0"/>
              <a:t>SEO</a:t>
            </a:r>
            <a:r>
              <a:rPr lang="zh-CN" altLang="en-US" dirty="0"/>
              <a:t>。首先，以往做</a:t>
            </a:r>
            <a:r>
              <a:rPr lang="en-US" altLang="zh-CN" dirty="0"/>
              <a:t>SEO</a:t>
            </a:r>
            <a:r>
              <a:rPr lang="zh-CN" altLang="en-US" dirty="0"/>
              <a:t>时，大多数都是在</a:t>
            </a:r>
            <a:r>
              <a:rPr lang="en-US" altLang="zh-CN" dirty="0"/>
              <a:t>SEO</a:t>
            </a:r>
            <a:r>
              <a:rPr lang="zh-CN" altLang="en-US" dirty="0"/>
              <a:t>关键词中放一大堆关键词，而要为了更注重于用户意图的情况，我们可以更多的给出关于我们页面的描述语句以贴合用户的意图；其次，既然搜索引擎用上了</a:t>
            </a:r>
            <a:r>
              <a:rPr lang="en-US" altLang="zh-CN" dirty="0"/>
              <a:t>AI</a:t>
            </a:r>
            <a:r>
              <a:rPr lang="zh-CN" altLang="en-US" dirty="0"/>
              <a:t>算法，那么相应的我们也要开始使用</a:t>
            </a:r>
            <a:r>
              <a:rPr lang="en-US" altLang="zh-CN" dirty="0"/>
              <a:t>AI</a:t>
            </a:r>
            <a:r>
              <a:rPr lang="zh-CN" altLang="en-US" dirty="0"/>
              <a:t>工具来辅助内容的创建和优化，可以结合页面的</a:t>
            </a:r>
            <a:r>
              <a:rPr lang="en-US" altLang="zh-CN" dirty="0"/>
              <a:t>tagging</a:t>
            </a:r>
            <a:r>
              <a:rPr lang="zh-CN" altLang="en-US" dirty="0"/>
              <a:t>分析用户行为和参与度，</a:t>
            </a:r>
            <a:r>
              <a:rPr lang="en-US" altLang="zh-CN" dirty="0"/>
              <a:t>optimize </a:t>
            </a:r>
            <a:r>
              <a:rPr lang="en-US" altLang="zh-CN" dirty="0" err="1"/>
              <a:t>youlcontent</a:t>
            </a:r>
            <a:r>
              <a:rPr lang="en-US" altLang="zh-CN" dirty="0"/>
              <a:t> and SEO strategy based on data-driven insights</a:t>
            </a:r>
            <a:r>
              <a:rPr lang="zh-CN" altLang="en-US" dirty="0"/>
              <a:t>，识别出更加有效的关键词和主题。还有就是，结合人工智能聊天机器人和多模态搜索优化。随着聊天机器人和虚拟助理的日益普及，将人工智能驱动的聊天机器人和语音搜索优化纳入您的内容策略可以提高用户参与度和搜索引擎排名。</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351402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-数据隐私和道德：维护用户数据使用的道德标准和遵守隐私法规至关重要。 -技术复杂性：人工智能驱动的搜索算法的构建和维护需要专门的专业知识。 -与现有系统集成：人工智能驱动的搜索与现有基础设施的无缝融合可能会带来挑战。</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2747942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25</a:t>
            </a:fld>
            <a:endParaRPr lang="zh-CN" altLang="en-US"/>
          </a:p>
        </p:txBody>
      </p:sp>
    </p:spTree>
    <p:extLst>
      <p:ext uri="{BB962C8B-B14F-4D97-AF65-F5344CB8AC3E}">
        <p14:creationId xmlns:p14="http://schemas.microsoft.com/office/powerpoint/2010/main" val="59171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375685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每天使用搜索引擎的频率不用多说了 我们现在的生活和工作基本上离不开搜索</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396101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比较直观地看，从用户输入</a:t>
            </a:r>
            <a:r>
              <a:rPr lang="en-US" altLang="zh-CN" dirty="0"/>
              <a:t>query</a:t>
            </a:r>
            <a:r>
              <a:rPr lang="zh-CN" altLang="en-US" dirty="0"/>
              <a:t>再到网站给出结果，主要包括这两点</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455492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信息检索领域的经典算法，</a:t>
            </a:r>
            <a:r>
              <a:rPr lang="en-US" altLang="zh-CN" dirty="0"/>
              <a:t>Basic search is matching the text of your search term with the text in the document database</a:t>
            </a:r>
            <a:r>
              <a:rPr lang="zh-CN" altLang="en-US" dirty="0"/>
              <a:t>（</a:t>
            </a:r>
            <a:r>
              <a:rPr lang="en-US" altLang="zh-CN" dirty="0"/>
              <a:t>key-word based queries</a:t>
            </a:r>
            <a:r>
              <a:rPr lang="zh-CN" altLang="en-US" dirty="0"/>
              <a:t>）。词频很好理解，就是在一个</a:t>
            </a:r>
            <a:r>
              <a:rPr lang="en-US" altLang="zh-CN" dirty="0"/>
              <a:t>document</a:t>
            </a:r>
            <a:r>
              <a:rPr lang="zh-CN" altLang="en-US" dirty="0"/>
              <a:t>中，用户搜索词出现的频率</a:t>
            </a:r>
            <a:r>
              <a:rPr lang="en-US" altLang="zh-CN" dirty="0"/>
              <a:t>; </a:t>
            </a:r>
            <a:r>
              <a:rPr lang="zh-CN" altLang="en-US" dirty="0"/>
              <a:t>逆文本频率是一个比较重要的概念，</a:t>
            </a:r>
            <a:r>
              <a:rPr lang="en-US" altLang="zh-CN" b="1" i="0" dirty="0">
                <a:solidFill>
                  <a:srgbClr val="343741"/>
                </a:solidFill>
                <a:effectLst/>
                <a:latin typeface="Inter"/>
              </a:rPr>
              <a:t>IDF </a:t>
            </a:r>
            <a:r>
              <a:rPr lang="zh-CN" altLang="en-US" b="1" i="0" dirty="0">
                <a:solidFill>
                  <a:srgbClr val="343741"/>
                </a:solidFill>
                <a:effectLst/>
                <a:latin typeface="Inter"/>
              </a:rPr>
              <a:t>部分衡量的是某个项在所有文档中出现的频率，并“惩罚”常见的项，</a:t>
            </a:r>
            <a:r>
              <a:rPr lang="zh-CN" altLang="en-US" b="0" i="0" dirty="0">
                <a:solidFill>
                  <a:srgbClr val="343741"/>
                </a:solidFill>
                <a:effectLst/>
                <a:latin typeface="Inter"/>
              </a:rPr>
              <a:t>就比如</a:t>
            </a:r>
            <a:r>
              <a:rPr lang="en-US" altLang="zh-CN" b="0" i="0" dirty="0">
                <a:solidFill>
                  <a:srgbClr val="343741"/>
                </a:solidFill>
                <a:effectLst/>
                <a:latin typeface="Inter"/>
              </a:rPr>
              <a:t>the</a:t>
            </a:r>
            <a:r>
              <a:rPr lang="zh-CN" altLang="en-US" b="0" i="0" dirty="0">
                <a:solidFill>
                  <a:srgbClr val="343741"/>
                </a:solidFill>
                <a:effectLst/>
                <a:latin typeface="Inter"/>
              </a:rPr>
              <a:t>这个词在所有文档中都是很常见的，那么</a:t>
            </a:r>
            <a:r>
              <a:rPr lang="en-US" altLang="zh-CN" b="0" i="0" dirty="0">
                <a:solidFill>
                  <a:srgbClr val="343741"/>
                </a:solidFill>
                <a:effectLst/>
                <a:latin typeface="Inter"/>
              </a:rPr>
              <a:t>the</a:t>
            </a:r>
            <a:r>
              <a:rPr lang="zh-CN" altLang="en-US" b="0" i="0" dirty="0">
                <a:solidFill>
                  <a:srgbClr val="343741"/>
                </a:solidFill>
                <a:effectLst/>
                <a:latin typeface="Inter"/>
              </a:rPr>
              <a:t>这个词的</a:t>
            </a:r>
            <a:r>
              <a:rPr lang="en-US" altLang="zh-CN" b="0" i="0" dirty="0">
                <a:solidFill>
                  <a:srgbClr val="343741"/>
                </a:solidFill>
                <a:effectLst/>
                <a:latin typeface="Inter"/>
              </a:rPr>
              <a:t>IDF</a:t>
            </a:r>
            <a:r>
              <a:rPr lang="zh-CN" altLang="en-US" b="0" i="0" dirty="0">
                <a:solidFill>
                  <a:srgbClr val="343741"/>
                </a:solidFill>
                <a:effectLst/>
                <a:latin typeface="Inter"/>
              </a:rPr>
              <a:t>值将无限接近于</a:t>
            </a:r>
            <a:r>
              <a:rPr lang="en-US" altLang="zh-CN" b="0" i="0" dirty="0">
                <a:solidFill>
                  <a:srgbClr val="343741"/>
                </a:solidFill>
                <a:effectLst/>
                <a:latin typeface="Inter"/>
              </a:rPr>
              <a:t>0</a:t>
            </a:r>
            <a:r>
              <a:rPr lang="zh-CN" altLang="en-US" b="0" i="0" dirty="0">
                <a:solidFill>
                  <a:srgbClr val="343741"/>
                </a:solidFill>
                <a:effectLst/>
                <a:latin typeface="Inter"/>
              </a:rPr>
              <a:t>，不过大多数搜索引擎都会将这些特别常见的词用用户搜索词中 过滤掉</a:t>
            </a:r>
            <a:r>
              <a:rPr lang="en-US" altLang="zh-CN" dirty="0"/>
              <a:t>; </a:t>
            </a:r>
            <a:r>
              <a:rPr lang="zh-CN" altLang="en-US" dirty="0"/>
              <a:t>文档长度归一化</a:t>
            </a:r>
            <a:r>
              <a:rPr lang="zh-CN" altLang="en-US" b="0" i="0" dirty="0">
                <a:solidFill>
                  <a:srgbClr val="343741"/>
                </a:solidFill>
                <a:effectLst/>
                <a:latin typeface="Inter"/>
              </a:rPr>
              <a:t>我们可以把它看作是某个文档相对于平均文档长度的长度。 如果某个文档的长度比平均值长，则分母会变大（分数降低）；如果比平均值短，则分母就会变小（分数增加），举个例子，有一个长度为</a:t>
            </a:r>
            <a:r>
              <a:rPr lang="en-US" altLang="zh-CN" b="0" i="0" dirty="0">
                <a:solidFill>
                  <a:srgbClr val="343741"/>
                </a:solidFill>
                <a:effectLst/>
                <a:latin typeface="Inter"/>
              </a:rPr>
              <a:t>1000</a:t>
            </a:r>
            <a:r>
              <a:rPr lang="zh-CN" altLang="en-US" b="0" i="0" dirty="0">
                <a:solidFill>
                  <a:srgbClr val="343741"/>
                </a:solidFill>
                <a:effectLst/>
                <a:latin typeface="Inter"/>
              </a:rPr>
              <a:t>的文档，其中出现了我的名字两次次，而另一个长度为</a:t>
            </a:r>
            <a:r>
              <a:rPr lang="en-US" altLang="zh-CN" b="0" i="0" dirty="0">
                <a:solidFill>
                  <a:srgbClr val="343741"/>
                </a:solidFill>
                <a:effectLst/>
                <a:latin typeface="Inter"/>
              </a:rPr>
              <a:t>100</a:t>
            </a:r>
            <a:r>
              <a:rPr lang="zh-CN" altLang="en-US" b="0" i="0" dirty="0">
                <a:solidFill>
                  <a:srgbClr val="343741"/>
                </a:solidFill>
                <a:effectLst/>
                <a:latin typeface="Inter"/>
              </a:rPr>
              <a:t>的文档中出现了我的名字一次，那前者的重要程度肯定没有后者大， 也可以这么想，一个文档中与搜索词不相关的项越多，该文档的分数也就越低，其中有个变量</a:t>
            </a:r>
            <a:r>
              <a:rPr lang="en-US" altLang="zh-CN" b="0" i="0" dirty="0">
                <a:solidFill>
                  <a:srgbClr val="343741"/>
                </a:solidFill>
                <a:effectLst/>
                <a:latin typeface="Inter"/>
              </a:rPr>
              <a:t>b</a:t>
            </a:r>
            <a:r>
              <a:rPr lang="zh-CN" altLang="en-US" b="0" i="0" dirty="0">
                <a:solidFill>
                  <a:srgbClr val="343741"/>
                </a:solidFill>
                <a:effectLst/>
                <a:latin typeface="Inter"/>
              </a:rPr>
              <a:t>，它设置了是否将文档长度列入考虑，</a:t>
            </a:r>
            <a:r>
              <a:rPr lang="en-US" altLang="zh-CN" b="0" i="0" dirty="0">
                <a:solidFill>
                  <a:srgbClr val="343741"/>
                </a:solidFill>
                <a:effectLst/>
                <a:latin typeface="Inter"/>
              </a:rPr>
              <a:t>b</a:t>
            </a:r>
            <a:r>
              <a:rPr lang="zh-CN" altLang="en-US" b="0" i="0" dirty="0">
                <a:solidFill>
                  <a:srgbClr val="343741"/>
                </a:solidFill>
                <a:effectLst/>
                <a:latin typeface="Inter"/>
              </a:rPr>
              <a:t>越大，影响越大，</a:t>
            </a:r>
            <a:r>
              <a:rPr lang="en-US" altLang="zh-CN" b="0" i="0" dirty="0">
                <a:solidFill>
                  <a:srgbClr val="343741"/>
                </a:solidFill>
                <a:effectLst/>
                <a:latin typeface="Inter"/>
              </a:rPr>
              <a:t>b</a:t>
            </a:r>
            <a:r>
              <a:rPr lang="zh-CN" altLang="en-US" b="0" i="0" dirty="0">
                <a:solidFill>
                  <a:srgbClr val="343741"/>
                </a:solidFill>
                <a:effectLst/>
                <a:latin typeface="Inter"/>
              </a:rPr>
              <a:t>为</a:t>
            </a:r>
            <a:r>
              <a:rPr lang="en-US" altLang="zh-CN" b="0" i="0" dirty="0">
                <a:solidFill>
                  <a:srgbClr val="343741"/>
                </a:solidFill>
                <a:effectLst/>
                <a:latin typeface="Inter"/>
              </a:rPr>
              <a:t>0</a:t>
            </a:r>
            <a:r>
              <a:rPr lang="zh-CN" altLang="en-US" b="0" i="0" dirty="0">
                <a:solidFill>
                  <a:srgbClr val="343741"/>
                </a:solidFill>
                <a:effectLst/>
                <a:latin typeface="Inter"/>
              </a:rPr>
              <a:t>则认为文档长度对结果没有影响</a:t>
            </a:r>
            <a:r>
              <a:rPr lang="en-US" altLang="zh-CN" dirty="0"/>
              <a:t>; k1</a:t>
            </a:r>
            <a:r>
              <a:rPr lang="zh-CN" altLang="en-US" b="0" i="0" dirty="0">
                <a:solidFill>
                  <a:srgbClr val="343741"/>
                </a:solidFill>
                <a:effectLst/>
                <a:latin typeface="Inter"/>
              </a:rPr>
              <a:t>它限制了单个查询项对给定文档分数的影响程度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4116673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358AF-6A19-79D9-9ED9-48501E996B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36B3E0-92BC-C015-8E8B-FCA006C6D2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AB0736-AD44-4518-2EDD-C551A4523E09}"/>
              </a:ext>
            </a:extLst>
          </p:cNvPr>
          <p:cNvSpPr>
            <a:spLocks noGrp="1"/>
          </p:cNvSpPr>
          <p:nvPr>
            <p:ph type="body" idx="1"/>
          </p:nvPr>
        </p:nvSpPr>
        <p:spPr/>
        <p:txBody>
          <a:bodyPr/>
          <a:lstStyle/>
          <a:p>
            <a:r>
              <a:rPr lang="zh-CN" altLang="en-US" dirty="0"/>
              <a:t>这个过程是针对用户的每一个搜索词都做一遍相同的计算流程，所以我们这里只使用一个搜索词语来演示</a:t>
            </a:r>
            <a:r>
              <a:rPr lang="en-US" altLang="zh-CN" dirty="0"/>
              <a:t>BM25</a:t>
            </a:r>
            <a:r>
              <a:rPr lang="zh-CN" altLang="en-US" dirty="0"/>
              <a:t>的计算过程。</a:t>
            </a:r>
            <a:r>
              <a:rPr lang="en-US" altLang="zh-CN" dirty="0"/>
              <a:t>K1</a:t>
            </a:r>
            <a:r>
              <a:rPr lang="zh-CN" altLang="en-US" dirty="0"/>
              <a:t>和</a:t>
            </a:r>
            <a:r>
              <a:rPr lang="en-US" altLang="zh-CN" dirty="0"/>
              <a:t>b</a:t>
            </a:r>
            <a:r>
              <a:rPr lang="zh-CN" altLang="en-US" dirty="0"/>
              <a:t>参考了网上相关资料，设置为默认值。</a:t>
            </a:r>
            <a:r>
              <a:rPr lang="en-US" altLang="zh-CN" dirty="0"/>
              <a:t>BM25</a:t>
            </a:r>
            <a:r>
              <a:rPr lang="zh-CN" altLang="en-US" dirty="0"/>
              <a:t>的计算值没有明确的范围，它的值会受到设置的参数值的影响，它最后的结果也就是数据库中所有文档进行一个排序的结果。</a:t>
            </a:r>
          </a:p>
        </p:txBody>
      </p:sp>
      <p:sp>
        <p:nvSpPr>
          <p:cNvPr id="4" name="灯片编号占位符 3">
            <a:extLst>
              <a:ext uri="{FF2B5EF4-FFF2-40B4-BE49-F238E27FC236}">
                <a16:creationId xmlns:a16="http://schemas.microsoft.com/office/drawing/2014/main" id="{C4A8B467-FAD3-88CE-5B92-FA7E5AED482F}"/>
              </a:ext>
            </a:extLst>
          </p:cNvPr>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51274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中国知网现在有没有用上</a:t>
            </a:r>
            <a:r>
              <a:rPr lang="en-US" altLang="zh-CN" dirty="0"/>
              <a:t>AI-based search</a:t>
            </a:r>
            <a:r>
              <a:rPr lang="zh-CN" altLang="en-US" dirty="0"/>
              <a:t>方法，我们不得而知，但是从搜索结果来看，它与谷歌引擎所使用的算法那肯定是存在差距的</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721015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9</a:t>
            </a:fld>
            <a:endParaRPr lang="zh-CN" altLang="en-US"/>
          </a:p>
        </p:txBody>
      </p:sp>
    </p:spTree>
    <p:extLst>
      <p:ext uri="{BB962C8B-B14F-4D97-AF65-F5344CB8AC3E}">
        <p14:creationId xmlns:p14="http://schemas.microsoft.com/office/powerpoint/2010/main" val="246834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6DBA0-E982-42FD-BFF6-57EBF75DCA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96DCEF-9469-4F00-942E-2C106195E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616577-13CE-4AEA-B3A7-F6FD0A18485F}"/>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5B94F040-B421-4B08-B661-FA41583358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69EAC2-B729-4BB1-BB05-9B416027FE5B}"/>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54159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D24C1-13E3-461F-B699-8F8566600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9C1AE5-4247-430B-A45A-89122734F2F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FF9177-BC58-4B02-AF96-EBB1D864408F}"/>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B6C7844C-DAE7-4433-9767-8FC8D7C6C2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841019-3754-4A83-89A4-6740C4FF057E}"/>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42053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343F75-25E4-4D89-8D44-5F267FE852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86A65E-ABD4-4721-8F7A-AFC68FF54A8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FB077E-DC51-451B-B024-0BB31CD9FD32}"/>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1A94AB42-4BC5-4650-BEF5-4988092A0F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47FF32-4030-4E75-A3CC-2395A2E17950}"/>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1101493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8383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130475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8979F-A939-40BC-AC87-43FA5B1B05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867750-FE98-481A-B24D-CF445ADDEC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E1EA48-3CAC-4C8F-A006-EB97FDA10C60}"/>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D904EFD2-6CA7-454D-B801-389E48859C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2903AD-A794-4AF9-8ED4-012CD47BF8E1}"/>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839287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2E619-17D3-44F8-B657-9A6F9BCF807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191EF6-9279-4AE7-9851-FA72BBF6C1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F483A1-D704-41AE-B90A-8096383A3FE9}"/>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3FB3DD4F-6002-4CF3-A96B-0B1F229618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A3D97-4FD1-4005-8389-82C7F60BE785}"/>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65691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352F5-EAD5-4895-AAC0-EB4FDE84C6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43D836-CA7F-462E-AAF6-F0A35EFDD3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F021E8-F61F-4CCB-9DD8-B16F4EDF74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74489A2-C4CB-42CF-825E-15540AF1C3CF}"/>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6" name="页脚占位符 5">
            <a:extLst>
              <a:ext uri="{FF2B5EF4-FFF2-40B4-BE49-F238E27FC236}">
                <a16:creationId xmlns:a16="http://schemas.microsoft.com/office/drawing/2014/main" id="{4D9231EF-2438-4E1F-BF9F-333CE5F960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087B63-2B0A-46C8-B472-9CD31910EFD8}"/>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412738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2E0A3-7300-4BAC-AB7F-8519B0AAF3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6239BB-5C27-4A37-94B4-964AFBD15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0429E-6726-453B-A390-EAD990D4EF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BB5447-D622-4D5A-B3E4-2F2BBDA86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A1099FF-997B-4B3D-AA31-1FA734D129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902D8E-4C75-4C9D-9DE0-50A937210662}"/>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8" name="页脚占位符 7">
            <a:extLst>
              <a:ext uri="{FF2B5EF4-FFF2-40B4-BE49-F238E27FC236}">
                <a16:creationId xmlns:a16="http://schemas.microsoft.com/office/drawing/2014/main" id="{BEA75238-48E5-4E96-A9D8-EBA2022242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ED23B8-FFED-4F1B-B1D0-624F71EB6F5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277614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3D58-ED79-46DC-8E83-1DF3971866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50A0CE-766B-4919-B9C8-2BACCEA5263C}"/>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4" name="页脚占位符 3">
            <a:extLst>
              <a:ext uri="{FF2B5EF4-FFF2-40B4-BE49-F238E27FC236}">
                <a16:creationId xmlns:a16="http://schemas.microsoft.com/office/drawing/2014/main" id="{6CE2F731-A262-484C-A5A0-FFFD750A363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3EB3BE-4FE8-456B-805F-2B3D91BB6BE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66211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469BE1-61DC-41E2-987D-C524D2DCF365}"/>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3" name="页脚占位符 2">
            <a:extLst>
              <a:ext uri="{FF2B5EF4-FFF2-40B4-BE49-F238E27FC236}">
                <a16:creationId xmlns:a16="http://schemas.microsoft.com/office/drawing/2014/main" id="{9B262C37-6CD3-451B-9A5A-2D17D96B6E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00674A-724A-49B6-B2BB-CEF640DFD0D7}"/>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67904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41991-AE84-4D72-9C5E-79F5A8C9A4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F628F70-ED4D-4E85-A184-CA0B7F0C9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4EE0D6-E190-4439-998E-8B469F0F6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01178-4C53-45D7-9220-F036650331ED}"/>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6" name="页脚占位符 5">
            <a:extLst>
              <a:ext uri="{FF2B5EF4-FFF2-40B4-BE49-F238E27FC236}">
                <a16:creationId xmlns:a16="http://schemas.microsoft.com/office/drawing/2014/main" id="{125C1DFC-0F83-45C3-A381-D8A8BD2199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B48E76-0973-4552-A606-4DE7FA972322}"/>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66011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CB988-97EF-4DE0-B5A3-F0D89D539A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5E4156-5337-457D-ABA8-15CB1E5B7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1199166-5DB0-438E-AFE2-236340B67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D7AB99-7540-4219-987B-3A985B922B19}"/>
              </a:ext>
            </a:extLst>
          </p:cNvPr>
          <p:cNvSpPr>
            <a:spLocks noGrp="1"/>
          </p:cNvSpPr>
          <p:nvPr>
            <p:ph type="dt" sz="half" idx="10"/>
          </p:nvPr>
        </p:nvSpPr>
        <p:spPr/>
        <p:txBody>
          <a:bodyPr/>
          <a:lstStyle/>
          <a:p>
            <a:fld id="{CC5DE547-D5E2-4008-A0FE-2801F20A0E6C}" type="datetimeFigureOut">
              <a:rPr lang="zh-CN" altLang="en-US" smtClean="0"/>
              <a:t>2024/2/25</a:t>
            </a:fld>
            <a:endParaRPr lang="zh-CN" altLang="en-US"/>
          </a:p>
        </p:txBody>
      </p:sp>
      <p:sp>
        <p:nvSpPr>
          <p:cNvPr id="6" name="页脚占位符 5">
            <a:extLst>
              <a:ext uri="{FF2B5EF4-FFF2-40B4-BE49-F238E27FC236}">
                <a16:creationId xmlns:a16="http://schemas.microsoft.com/office/drawing/2014/main" id="{F7C52D94-D44F-4751-AE3D-BD5F365082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3B03EC-9101-4136-8020-DB0C120FFFA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87831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F83D7A-0B71-4E24-B7D2-28C994F5B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B06D04-1BFC-4C8F-BEB1-64977184F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03B857-BFAA-466E-BF6C-1B892CD2A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DE547-D5E2-4008-A0FE-2801F20A0E6C}" type="datetimeFigureOut">
              <a:rPr lang="zh-CN" altLang="en-US" smtClean="0"/>
              <a:t>2024/2/25</a:t>
            </a:fld>
            <a:endParaRPr lang="zh-CN" altLang="en-US"/>
          </a:p>
        </p:txBody>
      </p:sp>
      <p:sp>
        <p:nvSpPr>
          <p:cNvPr id="5" name="页脚占位符 4">
            <a:extLst>
              <a:ext uri="{FF2B5EF4-FFF2-40B4-BE49-F238E27FC236}">
                <a16:creationId xmlns:a16="http://schemas.microsoft.com/office/drawing/2014/main" id="{AC05B8CB-7F65-459E-8602-09831408B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77C335-A812-4971-B6F7-CAB8A2829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415485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www.oslash.com/blog/history-evolution-of-web-search"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HD_xreaLKb4?t=367" TargetMode="External"/><Relationship Id="rId7" Type="http://schemas.openxmlformats.org/officeDocument/2006/relationships/image" Target="../media/image19.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openai.com/blog/new-and-improved-embedding-model"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HD_xreaLKb4?t=367"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hyperlink" Target="https://cloud.google.com/blog/products/ai-machine-learning/how-to-use-grounding-for-your-llms-with-text-embeddings"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blog.research.google/2022/05/image-text-pre-training-with.htm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arxiv.org/pdf/2205.01917.pdf"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ai-demos.dev/"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cn/blogs/china/practice-of-knowledge-question-answering-application-based-on-llm-knowledge-base-construction-part-1/"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google.com/vertex-ai/docs/start/introduction-unified-platform?hl=en"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tlas.nomic.ai/map/vertexAI-merca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2181"/>
          </a:xfrm>
          <a:prstGeom prst="rect">
            <a:avLst/>
          </a:prstGeom>
        </p:spPr>
      </p:pic>
      <p:sp>
        <p:nvSpPr>
          <p:cNvPr id="3" name="矩形 2"/>
          <p:cNvSpPr/>
          <p:nvPr/>
        </p:nvSpPr>
        <p:spPr>
          <a:xfrm>
            <a:off x="2130015" y="1460045"/>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5" name="文本框 4"/>
          <p:cNvSpPr txBox="1"/>
          <p:nvPr/>
        </p:nvSpPr>
        <p:spPr>
          <a:xfrm>
            <a:off x="2505150" y="2844225"/>
            <a:ext cx="7333130" cy="5847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ea"/>
                <a:sym typeface="+mn-lt"/>
              </a:rPr>
              <a:t>Algorithm in Search Engine</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20" name="任意多边形: 形状 19">
            <a:extLst>
              <a:ext uri="{FF2B5EF4-FFF2-40B4-BE49-F238E27FC236}">
                <a16:creationId xmlns:a16="http://schemas.microsoft.com/office/drawing/2014/main" id="{C05DF265-8076-4501-B296-996F5164AEB8}"/>
              </a:ext>
            </a:extLst>
          </p:cNvPr>
          <p:cNvSpPr/>
          <p:nvPr/>
        </p:nvSpPr>
        <p:spPr>
          <a:xfrm>
            <a:off x="6065520" y="1513840"/>
            <a:ext cx="702637" cy="762000"/>
          </a:xfrm>
          <a:custGeom>
            <a:avLst/>
            <a:gdLst>
              <a:gd name="connsiteX0" fmla="*/ 0 w 702637"/>
              <a:gd name="connsiteY0" fmla="*/ 762000 h 762000"/>
              <a:gd name="connsiteX1" fmla="*/ 182880 w 702637"/>
              <a:gd name="connsiteY1" fmla="*/ 751840 h 762000"/>
              <a:gd name="connsiteX2" fmla="*/ 213360 w 702637"/>
              <a:gd name="connsiteY2" fmla="*/ 721360 h 762000"/>
              <a:gd name="connsiteX3" fmla="*/ 254000 w 702637"/>
              <a:gd name="connsiteY3" fmla="*/ 701040 h 762000"/>
              <a:gd name="connsiteX4" fmla="*/ 304800 w 702637"/>
              <a:gd name="connsiteY4" fmla="*/ 680720 h 762000"/>
              <a:gd name="connsiteX5" fmla="*/ 396240 w 702637"/>
              <a:gd name="connsiteY5" fmla="*/ 650240 h 762000"/>
              <a:gd name="connsiteX6" fmla="*/ 436880 w 702637"/>
              <a:gd name="connsiteY6" fmla="*/ 619760 h 762000"/>
              <a:gd name="connsiteX7" fmla="*/ 457200 w 702637"/>
              <a:gd name="connsiteY7" fmla="*/ 579120 h 762000"/>
              <a:gd name="connsiteX8" fmla="*/ 508000 w 702637"/>
              <a:gd name="connsiteY8" fmla="*/ 508000 h 762000"/>
              <a:gd name="connsiteX9" fmla="*/ 528320 w 702637"/>
              <a:gd name="connsiteY9" fmla="*/ 467360 h 762000"/>
              <a:gd name="connsiteX10" fmla="*/ 589280 w 702637"/>
              <a:gd name="connsiteY10" fmla="*/ 396240 h 762000"/>
              <a:gd name="connsiteX11" fmla="*/ 619760 w 702637"/>
              <a:gd name="connsiteY11" fmla="*/ 345440 h 762000"/>
              <a:gd name="connsiteX12" fmla="*/ 640080 w 702637"/>
              <a:gd name="connsiteY12" fmla="*/ 314960 h 762000"/>
              <a:gd name="connsiteX13" fmla="*/ 650240 w 702637"/>
              <a:gd name="connsiteY13" fmla="*/ 284480 h 762000"/>
              <a:gd name="connsiteX14" fmla="*/ 680720 w 702637"/>
              <a:gd name="connsiteY14" fmla="*/ 132080 h 762000"/>
              <a:gd name="connsiteX15" fmla="*/ 701040 w 702637"/>
              <a:gd name="connsiteY1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637" h="762000">
                <a:moveTo>
                  <a:pt x="0" y="762000"/>
                </a:moveTo>
                <a:cubicBezTo>
                  <a:pt x="60960" y="758613"/>
                  <a:pt x="122904" y="763264"/>
                  <a:pt x="182880" y="751840"/>
                </a:cubicBezTo>
                <a:cubicBezTo>
                  <a:pt x="196995" y="749151"/>
                  <a:pt x="201668" y="729711"/>
                  <a:pt x="213360" y="721360"/>
                </a:cubicBezTo>
                <a:cubicBezTo>
                  <a:pt x="225685" y="712557"/>
                  <a:pt x="240160" y="707191"/>
                  <a:pt x="254000" y="701040"/>
                </a:cubicBezTo>
                <a:cubicBezTo>
                  <a:pt x="270666" y="693633"/>
                  <a:pt x="287625" y="686854"/>
                  <a:pt x="304800" y="680720"/>
                </a:cubicBezTo>
                <a:cubicBezTo>
                  <a:pt x="335057" y="669914"/>
                  <a:pt x="396240" y="650240"/>
                  <a:pt x="396240" y="650240"/>
                </a:cubicBezTo>
                <a:cubicBezTo>
                  <a:pt x="409787" y="640080"/>
                  <a:pt x="425860" y="632617"/>
                  <a:pt x="436880" y="619760"/>
                </a:cubicBezTo>
                <a:cubicBezTo>
                  <a:pt x="446737" y="608261"/>
                  <a:pt x="449173" y="591963"/>
                  <a:pt x="457200" y="579120"/>
                </a:cubicBezTo>
                <a:cubicBezTo>
                  <a:pt x="493544" y="520970"/>
                  <a:pt x="479342" y="558152"/>
                  <a:pt x="508000" y="508000"/>
                </a:cubicBezTo>
                <a:cubicBezTo>
                  <a:pt x="515514" y="494850"/>
                  <a:pt x="520293" y="480203"/>
                  <a:pt x="528320" y="467360"/>
                </a:cubicBezTo>
                <a:cubicBezTo>
                  <a:pt x="590860" y="367296"/>
                  <a:pt x="526938" y="479363"/>
                  <a:pt x="589280" y="396240"/>
                </a:cubicBezTo>
                <a:cubicBezTo>
                  <a:pt x="601128" y="380442"/>
                  <a:pt x="609294" y="362186"/>
                  <a:pt x="619760" y="345440"/>
                </a:cubicBezTo>
                <a:cubicBezTo>
                  <a:pt x="626232" y="335085"/>
                  <a:pt x="634619" y="325882"/>
                  <a:pt x="640080" y="314960"/>
                </a:cubicBezTo>
                <a:cubicBezTo>
                  <a:pt x="644869" y="305381"/>
                  <a:pt x="647917" y="294935"/>
                  <a:pt x="650240" y="284480"/>
                </a:cubicBezTo>
                <a:cubicBezTo>
                  <a:pt x="661478" y="233908"/>
                  <a:pt x="661480" y="180181"/>
                  <a:pt x="680720" y="132080"/>
                </a:cubicBezTo>
                <a:cubicBezTo>
                  <a:pt x="711102" y="56124"/>
                  <a:pt x="701040" y="99518"/>
                  <a:pt x="701040" y="0"/>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0ADEDE5-3A19-47EE-A623-D8426B1F34E8}"/>
              </a:ext>
            </a:extLst>
          </p:cNvPr>
          <p:cNvSpPr txBox="1"/>
          <p:nvPr/>
        </p:nvSpPr>
        <p:spPr>
          <a:xfrm>
            <a:off x="6319935" y="4348963"/>
            <a:ext cx="3330434" cy="646331"/>
          </a:xfrm>
          <a:prstGeom prst="rect">
            <a:avLst/>
          </a:prstGeom>
          <a:noFill/>
        </p:spPr>
        <p:txBody>
          <a:bodyPr wrap="square" rtlCol="0">
            <a:spAutoFit/>
          </a:bodyPr>
          <a:lstStyle/>
          <a:p>
            <a:pPr algn="r"/>
            <a:r>
              <a:rPr lang="en-US" altLang="zh-CN" dirty="0">
                <a:solidFill>
                  <a:prstClr val="white"/>
                </a:solidFill>
                <a:latin typeface="微软雅黑"/>
                <a:ea typeface="微软雅黑"/>
                <a:cs typeface="+mn-ea"/>
                <a:sym typeface="+mn-lt"/>
              </a:rPr>
              <a:t>Rao, Vicky Yue / Digital</a:t>
            </a:r>
            <a:endParaRPr lang="zh-CN" altLang="en-US" dirty="0">
              <a:solidFill>
                <a:prstClr val="white"/>
              </a:solidFill>
              <a:latin typeface="微软雅黑"/>
              <a:ea typeface="微软雅黑"/>
              <a:cs typeface="+mn-ea"/>
              <a:sym typeface="+mn-lt"/>
            </a:endParaRPr>
          </a:p>
          <a:p>
            <a:pPr algn="r"/>
            <a:r>
              <a:rPr lang="en-US" altLang="zh-CN" dirty="0">
                <a:solidFill>
                  <a:prstClr val="white"/>
                </a:solidFill>
                <a:latin typeface="微软雅黑"/>
                <a:ea typeface="微软雅黑"/>
                <a:cs typeface="+mn-ea"/>
              </a:rPr>
              <a:t>2024/1/31</a:t>
            </a:r>
            <a:endParaRPr lang="zh-CN" altLang="en-US" dirty="0">
              <a:solidFill>
                <a:prstClr val="white"/>
              </a:solidFill>
              <a:latin typeface="微软雅黑"/>
              <a:ea typeface="微软雅黑"/>
              <a:cs typeface="+mn-ea"/>
            </a:endParaRPr>
          </a:p>
        </p:txBody>
      </p:sp>
    </p:spTree>
    <p:extLst>
      <p:ext uri="{BB962C8B-B14F-4D97-AF65-F5344CB8AC3E}">
        <p14:creationId xmlns:p14="http://schemas.microsoft.com/office/powerpoint/2010/main" val="1923141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F68B6268-465E-4E8D-BD7A-706A2D089372}"/>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23" name="矩形 22">
            <a:extLst>
              <a:ext uri="{FF2B5EF4-FFF2-40B4-BE49-F238E27FC236}">
                <a16:creationId xmlns:a16="http://schemas.microsoft.com/office/drawing/2014/main" id="{E46B1D4E-B7B5-4B04-A874-3DFAC3F8F6DB}"/>
              </a:ext>
            </a:extLst>
          </p:cNvPr>
          <p:cNvSpPr/>
          <p:nvPr/>
        </p:nvSpPr>
        <p:spPr>
          <a:xfrm>
            <a:off x="416770" y="459322"/>
            <a:ext cx="565515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24" name="标题 2">
            <a:extLst>
              <a:ext uri="{FF2B5EF4-FFF2-40B4-BE49-F238E27FC236}">
                <a16:creationId xmlns:a16="http://schemas.microsoft.com/office/drawing/2014/main" id="{6E880C05-5423-499A-867C-3DF5F3A5509F}"/>
              </a:ext>
            </a:extLst>
          </p:cNvPr>
          <p:cNvSpPr txBox="1">
            <a:spLocks/>
          </p:cNvSpPr>
          <p:nvPr/>
        </p:nvSpPr>
        <p:spPr>
          <a:xfrm>
            <a:off x="416770" y="488818"/>
            <a:ext cx="565515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sz="2400" dirty="0">
                <a:solidFill>
                  <a:schemeClr val="bg1"/>
                </a:solidFill>
                <a:latin typeface="+mn-ea"/>
                <a:ea typeface="+mn-ea"/>
              </a:rPr>
              <a:t>AI Powered Search</a:t>
            </a:r>
          </a:p>
        </p:txBody>
      </p:sp>
      <p:sp>
        <p:nvSpPr>
          <p:cNvPr id="7" name="文本框 6">
            <a:extLst>
              <a:ext uri="{FF2B5EF4-FFF2-40B4-BE49-F238E27FC236}">
                <a16:creationId xmlns:a16="http://schemas.microsoft.com/office/drawing/2014/main" id="{3167AB62-1379-555B-4638-AD709B18EB87}"/>
              </a:ext>
            </a:extLst>
          </p:cNvPr>
          <p:cNvSpPr txBox="1"/>
          <p:nvPr/>
        </p:nvSpPr>
        <p:spPr>
          <a:xfrm>
            <a:off x="839755" y="1240650"/>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Search Engine History</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graphicFrame>
        <p:nvGraphicFramePr>
          <p:cNvPr id="5" name="图示 4">
            <a:extLst>
              <a:ext uri="{FF2B5EF4-FFF2-40B4-BE49-F238E27FC236}">
                <a16:creationId xmlns:a16="http://schemas.microsoft.com/office/drawing/2014/main" id="{DED07D2E-1627-B544-C475-7B556E24672A}"/>
              </a:ext>
            </a:extLst>
          </p:cNvPr>
          <p:cNvGraphicFramePr/>
          <p:nvPr>
            <p:extLst>
              <p:ext uri="{D42A27DB-BD31-4B8C-83A1-F6EECF244321}">
                <p14:modId xmlns:p14="http://schemas.microsoft.com/office/powerpoint/2010/main" val="1306314525"/>
              </p:ext>
            </p:extLst>
          </p:nvPr>
        </p:nvGraphicFramePr>
        <p:xfrm>
          <a:off x="839755" y="2568904"/>
          <a:ext cx="10670072" cy="2314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9B33A46E-4BDA-54DC-9BDA-7A623D2E0F15}"/>
              </a:ext>
            </a:extLst>
          </p:cNvPr>
          <p:cNvSpPr txBox="1"/>
          <p:nvPr/>
        </p:nvSpPr>
        <p:spPr>
          <a:xfrm>
            <a:off x="5380653" y="5999850"/>
            <a:ext cx="6438122" cy="369332"/>
          </a:xfrm>
          <a:prstGeom prst="rect">
            <a:avLst/>
          </a:prstGeom>
          <a:noFill/>
        </p:spPr>
        <p:txBody>
          <a:bodyPr wrap="square">
            <a:spAutoFit/>
          </a:bodyPr>
          <a:lstStyle/>
          <a:p>
            <a:r>
              <a:rPr lang="en-US" altLang="zh-CN" dirty="0">
                <a:hlinkClick r:id="rId8"/>
              </a:rPr>
              <a:t>https://www.oslash.com/blog/history-evolution-of-web-search</a:t>
            </a:r>
            <a:endParaRPr lang="zh-CN" altLang="en-US" dirty="0"/>
          </a:p>
        </p:txBody>
      </p:sp>
    </p:spTree>
    <p:extLst>
      <p:ext uri="{BB962C8B-B14F-4D97-AF65-F5344CB8AC3E}">
        <p14:creationId xmlns:p14="http://schemas.microsoft.com/office/powerpoint/2010/main" val="208067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F68B6268-465E-4E8D-BD7A-706A2D089372}"/>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23" name="矩形 22">
            <a:extLst>
              <a:ext uri="{FF2B5EF4-FFF2-40B4-BE49-F238E27FC236}">
                <a16:creationId xmlns:a16="http://schemas.microsoft.com/office/drawing/2014/main" id="{E46B1D4E-B7B5-4B04-A874-3DFAC3F8F6DB}"/>
              </a:ext>
            </a:extLst>
          </p:cNvPr>
          <p:cNvSpPr/>
          <p:nvPr/>
        </p:nvSpPr>
        <p:spPr>
          <a:xfrm>
            <a:off x="416770" y="459322"/>
            <a:ext cx="565515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24" name="标题 2">
            <a:extLst>
              <a:ext uri="{FF2B5EF4-FFF2-40B4-BE49-F238E27FC236}">
                <a16:creationId xmlns:a16="http://schemas.microsoft.com/office/drawing/2014/main" id="{6E880C05-5423-499A-867C-3DF5F3A5509F}"/>
              </a:ext>
            </a:extLst>
          </p:cNvPr>
          <p:cNvSpPr txBox="1">
            <a:spLocks/>
          </p:cNvSpPr>
          <p:nvPr/>
        </p:nvSpPr>
        <p:spPr>
          <a:xfrm>
            <a:off x="416770" y="488818"/>
            <a:ext cx="565515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sz="2400" dirty="0">
                <a:solidFill>
                  <a:schemeClr val="bg1"/>
                </a:solidFill>
                <a:latin typeface="+mn-ea"/>
                <a:ea typeface="+mn-ea"/>
              </a:rPr>
              <a:t>AI Powered Search</a:t>
            </a:r>
          </a:p>
        </p:txBody>
      </p:sp>
      <p:graphicFrame>
        <p:nvGraphicFramePr>
          <p:cNvPr id="2" name="图示 1">
            <a:extLst>
              <a:ext uri="{FF2B5EF4-FFF2-40B4-BE49-F238E27FC236}">
                <a16:creationId xmlns:a16="http://schemas.microsoft.com/office/drawing/2014/main" id="{7E224C27-36F8-E436-0C65-3E1192D09659}"/>
              </a:ext>
            </a:extLst>
          </p:cNvPr>
          <p:cNvGraphicFramePr/>
          <p:nvPr>
            <p:extLst>
              <p:ext uri="{D42A27DB-BD31-4B8C-83A1-F6EECF244321}">
                <p14:modId xmlns:p14="http://schemas.microsoft.com/office/powerpoint/2010/main" val="841110583"/>
              </p:ext>
            </p:extLst>
          </p:nvPr>
        </p:nvGraphicFramePr>
        <p:xfrm>
          <a:off x="-623047" y="1681088"/>
          <a:ext cx="13171428" cy="4793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3167AB62-1379-555B-4638-AD709B18EB87}"/>
              </a:ext>
            </a:extLst>
          </p:cNvPr>
          <p:cNvSpPr txBox="1"/>
          <p:nvPr/>
        </p:nvSpPr>
        <p:spPr>
          <a:xfrm>
            <a:off x="945502" y="1331661"/>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When we talk about AI for search, what does that mean?</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371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57350" y="2443843"/>
            <a:ext cx="1699504"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03</a:t>
            </a:r>
            <a:endParaRPr lang="zh-CN" altLang="en-US" dirty="0">
              <a:sym typeface="+mn-lt"/>
            </a:endParaRPr>
          </a:p>
        </p:txBody>
      </p:sp>
      <p:sp>
        <p:nvSpPr>
          <p:cNvPr id="25" name="文本框 24"/>
          <p:cNvSpPr txBox="1"/>
          <p:nvPr/>
        </p:nvSpPr>
        <p:spPr>
          <a:xfrm>
            <a:off x="4911483" y="2716242"/>
            <a:ext cx="4721370"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Multimodal Search</a:t>
            </a: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New Ways to Search</a:t>
            </a:r>
          </a:p>
        </p:txBody>
      </p:sp>
      <p:sp>
        <p:nvSpPr>
          <p:cNvPr id="4" name="文本框 3">
            <a:extLst>
              <a:ext uri="{FF2B5EF4-FFF2-40B4-BE49-F238E27FC236}">
                <a16:creationId xmlns:a16="http://schemas.microsoft.com/office/drawing/2014/main" id="{81ED1835-FE41-E2CB-9880-EAFA04D322EB}"/>
              </a:ext>
            </a:extLst>
          </p:cNvPr>
          <p:cNvSpPr txBox="1"/>
          <p:nvPr/>
        </p:nvSpPr>
        <p:spPr>
          <a:xfrm>
            <a:off x="927222" y="3040405"/>
            <a:ext cx="2939992" cy="646331"/>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Multisearch</a:t>
            </a:r>
            <a:r>
              <a:rPr lang="en-US" altLang="zh-CN" dirty="0">
                <a:latin typeface="微软雅黑" panose="020B0503020204020204" pitchFamily="34" charset="-122"/>
                <a:ea typeface="微软雅黑" panose="020B0503020204020204" pitchFamily="34" charset="-122"/>
              </a:rPr>
              <a:t>(left)  and circle to search(right)</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7851B18-2CE8-0306-25CE-50EA98871398}"/>
              </a:ext>
            </a:extLst>
          </p:cNvPr>
          <p:cNvSpPr txBox="1"/>
          <p:nvPr/>
        </p:nvSpPr>
        <p:spPr>
          <a:xfrm>
            <a:off x="383346" y="5702606"/>
            <a:ext cx="4107765" cy="646331"/>
          </a:xfrm>
          <a:prstGeom prst="rect">
            <a:avLst/>
          </a:prstGeom>
          <a:noFill/>
        </p:spPr>
        <p:txBody>
          <a:bodyPr wrap="square">
            <a:spAutoFit/>
          </a:bodyPr>
          <a:lstStyle/>
          <a:p>
            <a:r>
              <a:rPr lang="zh-CN" altLang="en-US" dirty="0"/>
              <a:t>https://blog.google/products/search/google-search-ai-january-2024-update/</a:t>
            </a:r>
          </a:p>
        </p:txBody>
      </p:sp>
    </p:spTree>
    <p:extLst>
      <p:ext uri="{BB962C8B-B14F-4D97-AF65-F5344CB8AC3E}">
        <p14:creationId xmlns:p14="http://schemas.microsoft.com/office/powerpoint/2010/main" val="218463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Embedding</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07B940A-D67A-73F9-B819-7E84C8422548}"/>
              </a:ext>
            </a:extLst>
          </p:cNvPr>
          <p:cNvSpPr txBox="1"/>
          <p:nvPr/>
        </p:nvSpPr>
        <p:spPr>
          <a:xfrm>
            <a:off x="929951" y="1812093"/>
            <a:ext cx="10509380"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An embedding is a r</a:t>
            </a:r>
            <a:r>
              <a:rPr lang="en-US" altLang="zh-CN" dirty="0">
                <a:solidFill>
                  <a:srgbClr val="FF0000"/>
                </a:solidFill>
                <a:latin typeface="微软雅黑" panose="020B0503020204020204" pitchFamily="34" charset="-122"/>
                <a:ea typeface="微软雅黑" panose="020B0503020204020204" pitchFamily="34" charset="-122"/>
              </a:rPr>
              <a:t>elatively low-dimensional space into which you can translate high-dimensional vectors</a:t>
            </a:r>
            <a:r>
              <a:rPr lang="en-US" altLang="zh-CN" dirty="0">
                <a:latin typeface="微软雅黑" panose="020B0503020204020204" pitchFamily="34" charset="-122"/>
                <a:ea typeface="微软雅黑" panose="020B0503020204020204" pitchFamily="34" charset="-122"/>
              </a:rPr>
              <a:t>. </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8" name="图片 7">
            <a:hlinkClick r:id="rId3"/>
            <a:extLst>
              <a:ext uri="{FF2B5EF4-FFF2-40B4-BE49-F238E27FC236}">
                <a16:creationId xmlns:a16="http://schemas.microsoft.com/office/drawing/2014/main" id="{16A4A827-C003-2B6C-2800-D735F2237C93}"/>
              </a:ext>
            </a:extLst>
          </p:cNvPr>
          <p:cNvPicPr>
            <a:picLocks noChangeAspect="1"/>
          </p:cNvPicPr>
          <p:nvPr/>
        </p:nvPicPr>
        <p:blipFill>
          <a:blip r:embed="rId4"/>
          <a:stretch>
            <a:fillRect/>
          </a:stretch>
        </p:blipFill>
        <p:spPr>
          <a:xfrm>
            <a:off x="1516319" y="2934286"/>
            <a:ext cx="3998215" cy="2763471"/>
          </a:xfrm>
          <a:prstGeom prst="rect">
            <a:avLst/>
          </a:prstGeom>
        </p:spPr>
      </p:pic>
      <p:sp>
        <p:nvSpPr>
          <p:cNvPr id="11" name="AutoShape 2" descr="New and improved embedding model">
            <a:extLst>
              <a:ext uri="{FF2B5EF4-FFF2-40B4-BE49-F238E27FC236}">
                <a16:creationId xmlns:a16="http://schemas.microsoft.com/office/drawing/2014/main" id="{8663BAC2-3587-748A-134F-778EB0DBE2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形 12">
            <a:hlinkClick r:id="rId5"/>
            <a:extLst>
              <a:ext uri="{FF2B5EF4-FFF2-40B4-BE49-F238E27FC236}">
                <a16:creationId xmlns:a16="http://schemas.microsoft.com/office/drawing/2014/main" id="{FED94C40-165D-64BF-462A-A402B39C6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4928" y="2304547"/>
            <a:ext cx="3169884" cy="3857531"/>
          </a:xfrm>
          <a:prstGeom prst="rect">
            <a:avLst/>
          </a:prstGeom>
        </p:spPr>
      </p:pic>
    </p:spTree>
    <p:extLst>
      <p:ext uri="{BB962C8B-B14F-4D97-AF65-F5344CB8AC3E}">
        <p14:creationId xmlns:p14="http://schemas.microsoft.com/office/powerpoint/2010/main" val="234234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rId3"/>
            <a:extLst>
              <a:ext uri="{FF2B5EF4-FFF2-40B4-BE49-F238E27FC236}">
                <a16:creationId xmlns:a16="http://schemas.microsoft.com/office/drawing/2014/main" id="{949C06DD-6AB3-7AD4-CA9B-3B91A37E217C}"/>
              </a:ext>
            </a:extLst>
          </p:cNvPr>
          <p:cNvPicPr>
            <a:picLocks noChangeAspect="1"/>
          </p:cNvPicPr>
          <p:nvPr/>
        </p:nvPicPr>
        <p:blipFill rotWithShape="1">
          <a:blip r:embed="rId4"/>
          <a:srcRect t="10296"/>
          <a:stretch/>
        </p:blipFill>
        <p:spPr>
          <a:xfrm>
            <a:off x="6800471" y="607852"/>
            <a:ext cx="4721290" cy="2927250"/>
          </a:xfrm>
          <a:prstGeom prst="rect">
            <a:avLst/>
          </a:prstGeom>
        </p:spPr>
      </p:pic>
      <p:pic>
        <p:nvPicPr>
          <p:cNvPr id="9" name="图片 8">
            <a:hlinkClick r:id="rId5"/>
            <a:extLst>
              <a:ext uri="{FF2B5EF4-FFF2-40B4-BE49-F238E27FC236}">
                <a16:creationId xmlns:a16="http://schemas.microsoft.com/office/drawing/2014/main" id="{DA636E24-5363-5D1A-61F6-7F04D1AC43D2}"/>
              </a:ext>
            </a:extLst>
          </p:cNvPr>
          <p:cNvPicPr>
            <a:picLocks noChangeAspect="1"/>
          </p:cNvPicPr>
          <p:nvPr/>
        </p:nvPicPr>
        <p:blipFill>
          <a:blip r:embed="rId6"/>
          <a:stretch>
            <a:fillRect/>
          </a:stretch>
        </p:blipFill>
        <p:spPr>
          <a:xfrm>
            <a:off x="7146472" y="3603808"/>
            <a:ext cx="4614162" cy="2766555"/>
          </a:xfrm>
          <a:prstGeom prst="rect">
            <a:avLst/>
          </a:prstGeom>
        </p:spPr>
      </p:pic>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1073020" y="138388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Unimodal Search</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572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89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What is Multimodal AI?</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BC770F2-8C2B-A0BB-6188-7619AE924611}"/>
              </a:ext>
            </a:extLst>
          </p:cNvPr>
          <p:cNvSpPr txBox="1"/>
          <p:nvPr/>
        </p:nvSpPr>
        <p:spPr>
          <a:xfrm>
            <a:off x="985934" y="1869593"/>
            <a:ext cx="10509380"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Multimodal AI is a type of artificial intelligence (AI) that can process, understand and/or generate outputs for </a:t>
            </a:r>
            <a:r>
              <a:rPr lang="en-US" altLang="zh-CN" dirty="0">
                <a:solidFill>
                  <a:srgbClr val="FF0000"/>
                </a:solidFill>
                <a:latin typeface="微软雅黑" panose="020B0503020204020204" pitchFamily="34" charset="-122"/>
                <a:ea typeface="微软雅黑" panose="020B0503020204020204" pitchFamily="34" charset="-122"/>
              </a:rPr>
              <a:t>more than one type of data</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Text/Image/Audio/Video</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 </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24578" name="Picture 2" descr="Understanding Multimodal AI">
            <a:extLst>
              <a:ext uri="{FF2B5EF4-FFF2-40B4-BE49-F238E27FC236}">
                <a16:creationId xmlns:a16="http://schemas.microsoft.com/office/drawing/2014/main" id="{565E08BD-F1DE-B121-53DA-E5972BA55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845"/>
          <a:stretch/>
        </p:blipFill>
        <p:spPr bwMode="auto">
          <a:xfrm>
            <a:off x="2899487" y="2814539"/>
            <a:ext cx="6393024" cy="301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Multimodal Architecture</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96A5E84-2691-3E79-407A-93D97F93C545}"/>
              </a:ext>
            </a:extLst>
          </p:cNvPr>
          <p:cNvSpPr txBox="1"/>
          <p:nvPr/>
        </p:nvSpPr>
        <p:spPr>
          <a:xfrm>
            <a:off x="7105667" y="1720307"/>
            <a:ext cx="4592166" cy="323165"/>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ViT </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(Vision transformer)</a:t>
            </a:r>
          </a:p>
        </p:txBody>
      </p:sp>
      <p:graphicFrame>
        <p:nvGraphicFramePr>
          <p:cNvPr id="9" name="图示 8">
            <a:extLst>
              <a:ext uri="{FF2B5EF4-FFF2-40B4-BE49-F238E27FC236}">
                <a16:creationId xmlns:a16="http://schemas.microsoft.com/office/drawing/2014/main" id="{1777E072-18C6-F0CD-4B91-7F180E85E256}"/>
              </a:ext>
            </a:extLst>
          </p:cNvPr>
          <p:cNvGraphicFramePr/>
          <p:nvPr>
            <p:extLst>
              <p:ext uri="{D42A27DB-BD31-4B8C-83A1-F6EECF244321}">
                <p14:modId xmlns:p14="http://schemas.microsoft.com/office/powerpoint/2010/main" val="3494191916"/>
              </p:ext>
            </p:extLst>
          </p:nvPr>
        </p:nvGraphicFramePr>
        <p:xfrm>
          <a:off x="759656" y="1822979"/>
          <a:ext cx="4670474" cy="4493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a:extLst>
              <a:ext uri="{FF2B5EF4-FFF2-40B4-BE49-F238E27FC236}">
                <a16:creationId xmlns:a16="http://schemas.microsoft.com/office/drawing/2014/main" id="{3898176B-26D0-3376-CC4F-947C31638CC0}"/>
              </a:ext>
            </a:extLst>
          </p:cNvPr>
          <p:cNvPicPr>
            <a:picLocks noChangeAspect="1"/>
          </p:cNvPicPr>
          <p:nvPr/>
        </p:nvPicPr>
        <p:blipFill>
          <a:blip r:embed="rId8"/>
          <a:stretch>
            <a:fillRect/>
          </a:stretch>
        </p:blipFill>
        <p:spPr>
          <a:xfrm>
            <a:off x="5166636" y="2417492"/>
            <a:ext cx="6531197" cy="3554239"/>
          </a:xfrm>
          <a:prstGeom prst="rect">
            <a:avLst/>
          </a:prstGeom>
        </p:spPr>
      </p:pic>
      <p:sp>
        <p:nvSpPr>
          <p:cNvPr id="10" name="文本框 9">
            <a:extLst>
              <a:ext uri="{FF2B5EF4-FFF2-40B4-BE49-F238E27FC236}">
                <a16:creationId xmlns:a16="http://schemas.microsoft.com/office/drawing/2014/main" id="{F0886A10-04A7-70F0-BDB4-12BB1151F58E}"/>
              </a:ext>
            </a:extLst>
          </p:cNvPr>
          <p:cNvSpPr txBox="1"/>
          <p:nvPr/>
        </p:nvSpPr>
        <p:spPr>
          <a:xfrm>
            <a:off x="1146517" y="2291365"/>
            <a:ext cx="1389163" cy="1200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Unimodal encoders/decoders </a:t>
            </a:r>
            <a:endParaRPr lang="zh-CN" altLang="en-US" b="1" dirty="0">
              <a:latin typeface="微软雅黑" panose="020B0503020204020204" pitchFamily="34" charset="-122"/>
              <a:ea typeface="微软雅黑" panose="020B0503020204020204" pitchFamily="34" charset="-122"/>
            </a:endParaRPr>
          </a:p>
          <a:p>
            <a:endParaRPr lang="zh-CN" altLang="en-US" dirty="0"/>
          </a:p>
        </p:txBody>
      </p:sp>
      <p:sp>
        <p:nvSpPr>
          <p:cNvPr id="14" name="文本框 13">
            <a:extLst>
              <a:ext uri="{FF2B5EF4-FFF2-40B4-BE49-F238E27FC236}">
                <a16:creationId xmlns:a16="http://schemas.microsoft.com/office/drawing/2014/main" id="{97590913-5932-CCC9-365D-782FF5216B8A}"/>
              </a:ext>
            </a:extLst>
          </p:cNvPr>
          <p:cNvSpPr txBox="1"/>
          <p:nvPr/>
        </p:nvSpPr>
        <p:spPr>
          <a:xfrm>
            <a:off x="1665423" y="3746520"/>
            <a:ext cx="1297723"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Fusion model</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77668E8-2AFF-7D9C-5BD6-D4DB6B0252C3}"/>
              </a:ext>
            </a:extLst>
          </p:cNvPr>
          <p:cNvSpPr txBox="1"/>
          <p:nvPr/>
        </p:nvSpPr>
        <p:spPr>
          <a:xfrm>
            <a:off x="1158986" y="5240855"/>
            <a:ext cx="1389163"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Classifier</a:t>
            </a:r>
            <a:endParaRPr lang="zh-CN" altLang="en-US" b="1" dirty="0"/>
          </a:p>
        </p:txBody>
      </p:sp>
    </p:spTree>
    <p:extLst>
      <p:ext uri="{BB962C8B-B14F-4D97-AF65-F5344CB8AC3E}">
        <p14:creationId xmlns:p14="http://schemas.microsoft.com/office/powerpoint/2010/main" val="428381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1200329"/>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p>
          <a:p>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	</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BC770F2-8C2B-A0BB-6188-7619AE924611}"/>
              </a:ext>
            </a:extLst>
          </p:cNvPr>
          <p:cNvSpPr txBox="1"/>
          <p:nvPr/>
        </p:nvSpPr>
        <p:spPr>
          <a:xfrm>
            <a:off x="1069910" y="2448142"/>
            <a:ext cx="4592166" cy="2446824"/>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VLM</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(Vison Language Model)</a:t>
            </a: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 CoCa</a:t>
            </a: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The model has three sub-models: </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ViT model </a:t>
            </a:r>
            <a:r>
              <a:rPr lang="en-US" altLang="zh-CN" dirty="0">
                <a:latin typeface="微软雅黑" panose="020B0503020204020204" pitchFamily="34" charset="-122"/>
                <a:ea typeface="微软雅黑" panose="020B0503020204020204" pitchFamily="34" charset="-122"/>
              </a:rPr>
              <a:t>to obtain image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text model </a:t>
            </a:r>
            <a:r>
              <a:rPr lang="en-US" altLang="zh-CN" dirty="0">
                <a:latin typeface="微软雅黑" panose="020B0503020204020204" pitchFamily="34" charset="-122"/>
                <a:ea typeface="微软雅黑" panose="020B0503020204020204" pitchFamily="34" charset="-122"/>
              </a:rPr>
              <a:t>to obtain text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multimodal model </a:t>
            </a:r>
            <a:r>
              <a:rPr lang="en-US" altLang="zh-CN" dirty="0">
                <a:latin typeface="微软雅黑" panose="020B0503020204020204" pitchFamily="34" charset="-122"/>
                <a:ea typeface="微软雅黑" panose="020B0503020204020204" pitchFamily="34" charset="-122"/>
              </a:rPr>
              <a:t>to learn the relationships between them</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283B80A-6981-7F32-D1E8-2EF6AA39D74F}"/>
              </a:ext>
            </a:extLst>
          </p:cNvPr>
          <p:cNvSpPr txBox="1"/>
          <p:nvPr/>
        </p:nvSpPr>
        <p:spPr>
          <a:xfrm>
            <a:off x="4484914" y="6029346"/>
            <a:ext cx="7607560" cy="369332"/>
          </a:xfrm>
          <a:prstGeom prst="rect">
            <a:avLst/>
          </a:prstGeom>
          <a:noFill/>
        </p:spPr>
        <p:txBody>
          <a:bodyPr wrap="square">
            <a:spAutoFit/>
          </a:bodyPr>
          <a:lstStyle/>
          <a:p>
            <a:r>
              <a:rPr lang="en-US" altLang="zh-CN" dirty="0">
                <a:hlinkClick r:id="rId3"/>
              </a:rPr>
              <a:t>https://blog.research.google/2022/05/image-text-pre-training-with.html</a:t>
            </a:r>
            <a:endParaRPr lang="zh-CN" altLang="en-US" dirty="0"/>
          </a:p>
        </p:txBody>
      </p:sp>
    </p:spTree>
    <p:extLst>
      <p:ext uri="{BB962C8B-B14F-4D97-AF65-F5344CB8AC3E}">
        <p14:creationId xmlns:p14="http://schemas.microsoft.com/office/powerpoint/2010/main" val="2534144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25"/>
            <a:ext cx="12192000" cy="6852181"/>
          </a:xfrm>
          <a:prstGeom prst="rect">
            <a:avLst/>
          </a:prstGeom>
        </p:spPr>
      </p:pic>
      <p:sp>
        <p:nvSpPr>
          <p:cNvPr id="54" name="矩形 53"/>
          <p:cNvSpPr/>
          <p:nvPr/>
        </p:nvSpPr>
        <p:spPr>
          <a:xfrm>
            <a:off x="1369386" y="503585"/>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nvGrpSpPr>
          <p:cNvPr id="26" name="组合 25"/>
          <p:cNvGrpSpPr/>
          <p:nvPr/>
        </p:nvGrpSpPr>
        <p:grpSpPr>
          <a:xfrm>
            <a:off x="4326209" y="1169244"/>
            <a:ext cx="2529165" cy="852192"/>
            <a:chOff x="744276" y="632414"/>
            <a:chExt cx="3181159"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1" name="文本框 20"/>
            <p:cNvSpPr txBox="1"/>
            <p:nvPr/>
          </p:nvSpPr>
          <p:spPr>
            <a:xfrm>
              <a:off x="744276" y="720727"/>
              <a:ext cx="2792383" cy="612541"/>
            </a:xfrm>
            <a:prstGeom prst="rect">
              <a:avLst/>
            </a:prstGeom>
            <a:noFill/>
          </p:spPr>
          <p:txBody>
            <a:bodyPr wrap="square" rtlCol="0">
              <a:spAutoFit/>
              <a:scene3d>
                <a:camera prst="orthographicFront"/>
                <a:lightRig rig="threePt" dir="t"/>
              </a:scene3d>
              <a:sp3d contourW="12700"/>
            </a:bodyPr>
            <a:lstStyle/>
            <a:p>
              <a:pPr algn="r">
                <a:defRPr/>
              </a:pPr>
              <a:r>
                <a:rPr lang="en-US" altLang="zh-CN" sz="3467" dirty="0">
                  <a:solidFill>
                    <a:schemeClr val="bg1"/>
                  </a:solidFill>
                  <a:cs typeface="+mn-ea"/>
                  <a:sym typeface="+mn-lt"/>
                </a:rPr>
                <a:t>Agenda</a:t>
              </a:r>
              <a:endParaRPr lang="zh-CN" altLang="en-US" sz="3467" dirty="0">
                <a:solidFill>
                  <a:schemeClr val="bg1"/>
                </a:solidFill>
                <a:cs typeface="+mn-ea"/>
                <a:sym typeface="+mn-lt"/>
              </a:endParaRPr>
            </a:p>
          </p:txBody>
        </p:sp>
      </p:grpSp>
      <p:grpSp>
        <p:nvGrpSpPr>
          <p:cNvPr id="30" name="组合 29"/>
          <p:cNvGrpSpPr/>
          <p:nvPr/>
        </p:nvGrpSpPr>
        <p:grpSpPr>
          <a:xfrm>
            <a:off x="3315822" y="2428475"/>
            <a:ext cx="5143047" cy="576262"/>
            <a:chOff x="5714354" y="1664538"/>
            <a:chExt cx="5143047" cy="576262"/>
          </a:xfrm>
        </p:grpSpPr>
        <p:grpSp>
          <p:nvGrpSpPr>
            <p:cNvPr id="37" name="组合 36"/>
            <p:cNvGrpSpPr/>
            <p:nvPr/>
          </p:nvGrpSpPr>
          <p:grpSpPr>
            <a:xfrm>
              <a:off x="5714354" y="1664538"/>
              <a:ext cx="5143047" cy="576262"/>
              <a:chOff x="4753236" y="2069839"/>
              <a:chExt cx="5143047" cy="576262"/>
            </a:xfrm>
          </p:grpSpPr>
          <p:grpSp>
            <p:nvGrpSpPr>
              <p:cNvPr id="52" name="组合 21"/>
              <p:cNvGrpSpPr>
                <a:grpSpLocks/>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55"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1</a:t>
                </a:r>
                <a:endParaRPr lang="zh-CN" altLang="en-US" sz="1800" b="1" dirty="0">
                  <a:solidFill>
                    <a:srgbClr val="313D51"/>
                  </a:solidFill>
                  <a:latin typeface="+mn-lt"/>
                  <a:ea typeface="+mn-ea"/>
                  <a:cs typeface="+mn-ea"/>
                  <a:sym typeface="+mn-lt"/>
                </a:endParaRPr>
              </a:p>
            </p:txBody>
          </p:sp>
          <p:sp>
            <p:nvSpPr>
              <p:cNvPr id="56" name="TextBox 59"/>
              <p:cNvSpPr txBox="1">
                <a:spLocks noChangeArrowheads="1"/>
              </p:cNvSpPr>
              <p:nvPr/>
            </p:nvSpPr>
            <p:spPr bwMode="auto">
              <a:xfrm>
                <a:off x="6566160" y="2172709"/>
                <a:ext cx="3330123"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Basic Search</a:t>
                </a:r>
                <a:endParaRPr lang="zh-CN" altLang="en-US" b="1" dirty="0">
                  <a:solidFill>
                    <a:srgbClr val="313D51"/>
                  </a:solidFill>
                  <a:latin typeface="+mn-lt"/>
                  <a:ea typeface="+mn-ea"/>
                  <a:cs typeface="+mn-ea"/>
                  <a:sym typeface="+mn-lt"/>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59" name="组合 58"/>
          <p:cNvGrpSpPr/>
          <p:nvPr/>
        </p:nvGrpSpPr>
        <p:grpSpPr>
          <a:xfrm>
            <a:off x="3315822" y="3286380"/>
            <a:ext cx="5119607" cy="576263"/>
            <a:chOff x="5714354" y="2522443"/>
            <a:chExt cx="5119607" cy="576263"/>
          </a:xfrm>
        </p:grpSpPr>
        <p:grpSp>
          <p:nvGrpSpPr>
            <p:cNvPr id="60" name="组合 59"/>
            <p:cNvGrpSpPr/>
            <p:nvPr/>
          </p:nvGrpSpPr>
          <p:grpSpPr>
            <a:xfrm>
              <a:off x="5714354" y="2522443"/>
              <a:ext cx="5119607" cy="576263"/>
              <a:chOff x="4753236" y="2862001"/>
              <a:chExt cx="5119607" cy="576263"/>
            </a:xfrm>
          </p:grpSpPr>
          <p:grpSp>
            <p:nvGrpSpPr>
              <p:cNvPr id="64" name="组合 22"/>
              <p:cNvGrpSpPr>
                <a:grpSpLocks/>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65"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2</a:t>
                </a:r>
                <a:endParaRPr lang="zh-CN" altLang="en-US" sz="1800" b="1" dirty="0">
                  <a:solidFill>
                    <a:srgbClr val="313D51"/>
                  </a:solidFill>
                  <a:latin typeface="+mn-lt"/>
                  <a:ea typeface="+mn-ea"/>
                  <a:cs typeface="+mn-ea"/>
                  <a:sym typeface="+mn-lt"/>
                </a:endParaRPr>
              </a:p>
            </p:txBody>
          </p:sp>
          <p:sp>
            <p:nvSpPr>
              <p:cNvPr id="66" name="TextBox 59"/>
              <p:cNvSpPr txBox="1">
                <a:spLocks noChangeArrowheads="1"/>
              </p:cNvSpPr>
              <p:nvPr/>
            </p:nvSpPr>
            <p:spPr bwMode="auto">
              <a:xfrm>
                <a:off x="6566161" y="2971856"/>
                <a:ext cx="3306682"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AI Powered Search</a:t>
                </a: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69" name="组合 68"/>
          <p:cNvGrpSpPr/>
          <p:nvPr/>
        </p:nvGrpSpPr>
        <p:grpSpPr>
          <a:xfrm>
            <a:off x="3315821" y="4146075"/>
            <a:ext cx="4966727" cy="576262"/>
            <a:chOff x="5714354" y="3382138"/>
            <a:chExt cx="4890672" cy="576262"/>
          </a:xfrm>
        </p:grpSpPr>
        <p:grpSp>
          <p:nvGrpSpPr>
            <p:cNvPr id="70" name="组合 69"/>
            <p:cNvGrpSpPr/>
            <p:nvPr/>
          </p:nvGrpSpPr>
          <p:grpSpPr>
            <a:xfrm>
              <a:off x="5714354" y="3382138"/>
              <a:ext cx="1557620" cy="576262"/>
              <a:chOff x="4753236" y="3654164"/>
              <a:chExt cx="1557620" cy="576262"/>
            </a:xfrm>
          </p:grpSpPr>
          <p:grpSp>
            <p:nvGrpSpPr>
              <p:cNvPr id="74" name="组合 23"/>
              <p:cNvGrpSpPr>
                <a:grpSpLocks/>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3</a:t>
                </a:r>
                <a:endParaRPr lang="zh-CN" altLang="en-US" sz="1800" b="1" dirty="0">
                  <a:solidFill>
                    <a:srgbClr val="313D51"/>
                  </a:solidFill>
                  <a:latin typeface="+mn-lt"/>
                  <a:ea typeface="+mn-ea"/>
                  <a:cs typeface="+mn-ea"/>
                  <a:sym typeface="+mn-lt"/>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79" name="组合 78"/>
          <p:cNvGrpSpPr/>
          <p:nvPr/>
        </p:nvGrpSpPr>
        <p:grpSpPr>
          <a:xfrm>
            <a:off x="3315822" y="5008306"/>
            <a:ext cx="4890672" cy="578188"/>
            <a:chOff x="5714354" y="4244369"/>
            <a:chExt cx="4890672" cy="578188"/>
          </a:xfrm>
        </p:grpSpPr>
        <p:grpSp>
          <p:nvGrpSpPr>
            <p:cNvPr id="80" name="组合 79"/>
            <p:cNvGrpSpPr/>
            <p:nvPr/>
          </p:nvGrpSpPr>
          <p:grpSpPr>
            <a:xfrm>
              <a:off x="5714354" y="4244369"/>
              <a:ext cx="1557620" cy="576263"/>
              <a:chOff x="4753236" y="4446326"/>
              <a:chExt cx="1557620" cy="576263"/>
            </a:xfrm>
          </p:grpSpPr>
          <p:grpSp>
            <p:nvGrpSpPr>
              <p:cNvPr id="84" name="组合 24"/>
              <p:cNvGrpSpPr>
                <a:grpSpLocks/>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85" name="Rectangle 14"/>
              <p:cNvSpPr>
                <a:spLocks noChangeArrowheads="1"/>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4</a:t>
                </a:r>
                <a:endParaRPr lang="zh-CN" altLang="en-US" sz="1800" b="1" dirty="0">
                  <a:solidFill>
                    <a:srgbClr val="313D51"/>
                  </a:solidFill>
                  <a:latin typeface="+mn-lt"/>
                  <a:ea typeface="+mn-ea"/>
                  <a:cs typeface="+mn-ea"/>
                  <a:sym typeface="+mn-lt"/>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
        <p:nvSpPr>
          <p:cNvPr id="99" name="TextBox 59">
            <a:extLst>
              <a:ext uri="{FF2B5EF4-FFF2-40B4-BE49-F238E27FC236}">
                <a16:creationId xmlns:a16="http://schemas.microsoft.com/office/drawing/2014/main" id="{E824AE80-6E1E-4CDF-BED1-8199421762DA}"/>
              </a:ext>
            </a:extLst>
          </p:cNvPr>
          <p:cNvSpPr txBox="1">
            <a:spLocks noChangeArrowheads="1"/>
          </p:cNvSpPr>
          <p:nvPr/>
        </p:nvSpPr>
        <p:spPr bwMode="auto">
          <a:xfrm>
            <a:off x="5126599" y="4196815"/>
            <a:ext cx="3453998"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Multimodal Search</a:t>
            </a:r>
          </a:p>
        </p:txBody>
      </p:sp>
      <p:sp>
        <p:nvSpPr>
          <p:cNvPr id="105" name="TextBox 59">
            <a:extLst>
              <a:ext uri="{FF2B5EF4-FFF2-40B4-BE49-F238E27FC236}">
                <a16:creationId xmlns:a16="http://schemas.microsoft.com/office/drawing/2014/main" id="{218D5B13-E554-4113-A2FC-52072D8BCA61}"/>
              </a:ext>
            </a:extLst>
          </p:cNvPr>
          <p:cNvSpPr txBox="1">
            <a:spLocks noChangeArrowheads="1"/>
          </p:cNvSpPr>
          <p:nvPr/>
        </p:nvSpPr>
        <p:spPr bwMode="auto">
          <a:xfrm>
            <a:off x="5126599" y="5057211"/>
            <a:ext cx="3155950"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Prospect</a:t>
            </a:r>
            <a:endParaRPr lang="zh-CN" altLang="en-US" b="1" dirty="0">
              <a:solidFill>
                <a:srgbClr val="313D51"/>
              </a:solidFill>
              <a:latin typeface="+mn-lt"/>
              <a:ea typeface="+mn-ea"/>
              <a:cs typeface="+mn-ea"/>
              <a:sym typeface="+mn-lt"/>
            </a:endParaRPr>
          </a:p>
        </p:txBody>
      </p:sp>
    </p:spTree>
    <p:extLst>
      <p:ext uri="{BB962C8B-B14F-4D97-AF65-F5344CB8AC3E}">
        <p14:creationId xmlns:p14="http://schemas.microsoft.com/office/powerpoint/2010/main" val="1287294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C4D1918-5A98-7DD7-1A79-47FB445E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97" y="2857985"/>
            <a:ext cx="10590246" cy="3146876"/>
          </a:xfrm>
          <a:prstGeom prst="rect">
            <a:avLst/>
          </a:prstGeom>
        </p:spPr>
      </p:pic>
      <p:pic>
        <p:nvPicPr>
          <p:cNvPr id="11" name="图片 10">
            <a:extLst>
              <a:ext uri="{FF2B5EF4-FFF2-40B4-BE49-F238E27FC236}">
                <a16:creationId xmlns:a16="http://schemas.microsoft.com/office/drawing/2014/main" id="{90083E66-7BEB-FC4F-25B4-07FACBB222B4}"/>
              </a:ext>
            </a:extLst>
          </p:cNvPr>
          <p:cNvPicPr>
            <a:picLocks noChangeAspect="1"/>
          </p:cNvPicPr>
          <p:nvPr/>
        </p:nvPicPr>
        <p:blipFill>
          <a:blip r:embed="rId4"/>
          <a:stretch>
            <a:fillRect/>
          </a:stretch>
        </p:blipFill>
        <p:spPr>
          <a:xfrm>
            <a:off x="6178420" y="585229"/>
            <a:ext cx="3336370" cy="2825242"/>
          </a:xfrm>
          <a:prstGeom prst="rect">
            <a:avLst/>
          </a:prstGeom>
        </p:spPr>
      </p:pic>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5" name="文本框 4">
            <a:extLst>
              <a:ext uri="{FF2B5EF4-FFF2-40B4-BE49-F238E27FC236}">
                <a16:creationId xmlns:a16="http://schemas.microsoft.com/office/drawing/2014/main" id="{7283B80A-6981-7F32-D1E8-2EF6AA39D74F}"/>
              </a:ext>
            </a:extLst>
          </p:cNvPr>
          <p:cNvSpPr txBox="1"/>
          <p:nvPr/>
        </p:nvSpPr>
        <p:spPr>
          <a:xfrm>
            <a:off x="7962122" y="6004861"/>
            <a:ext cx="4055706" cy="369332"/>
          </a:xfrm>
          <a:prstGeom prst="rect">
            <a:avLst/>
          </a:prstGeom>
          <a:noFill/>
        </p:spPr>
        <p:txBody>
          <a:bodyPr wrap="square">
            <a:spAutoFit/>
          </a:bodyPr>
          <a:lstStyle/>
          <a:p>
            <a:r>
              <a:rPr lang="en-US" altLang="zh-CN" dirty="0">
                <a:hlinkClick r:id="rId5"/>
              </a:rPr>
              <a:t>https://arxiv.org/pdf/2205.01917.pdf</a:t>
            </a:r>
            <a:endParaRPr lang="zh-CN" altLang="en-US" dirty="0"/>
          </a:p>
        </p:txBody>
      </p:sp>
      <p:sp>
        <p:nvSpPr>
          <p:cNvPr id="3" name="文本框 2">
            <a:extLst>
              <a:ext uri="{FF2B5EF4-FFF2-40B4-BE49-F238E27FC236}">
                <a16:creationId xmlns:a16="http://schemas.microsoft.com/office/drawing/2014/main" id="{DBFB0462-B0AF-D95A-6CD3-062B2A2B02D4}"/>
              </a:ext>
            </a:extLst>
          </p:cNvPr>
          <p:cNvSpPr txBox="1"/>
          <p:nvPr/>
        </p:nvSpPr>
        <p:spPr>
          <a:xfrm>
            <a:off x="556679" y="1217902"/>
            <a:ext cx="9703837" cy="1615827"/>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VLM</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(Vison Language Model)</a:t>
            </a: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 CoCa</a:t>
            </a: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The model has three sub-models: </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model to obtain image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text model to obtain text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model to learn the relationships between them</a:t>
            </a: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63C031-A57E-6E46-5B41-F68C85FE4A45}"/>
              </a:ext>
            </a:extLst>
          </p:cNvPr>
          <p:cNvSpPr/>
          <p:nvPr/>
        </p:nvSpPr>
        <p:spPr>
          <a:xfrm>
            <a:off x="6872068" y="3622431"/>
            <a:ext cx="710418" cy="2532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D106707-B5CD-64F2-514C-5B9D2162E487}"/>
              </a:ext>
            </a:extLst>
          </p:cNvPr>
          <p:cNvSpPr/>
          <p:nvPr/>
        </p:nvSpPr>
        <p:spPr>
          <a:xfrm>
            <a:off x="4337538" y="5414680"/>
            <a:ext cx="1758462" cy="521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31C7669-DFE9-9039-1F45-D30EEF0D3456}"/>
              </a:ext>
            </a:extLst>
          </p:cNvPr>
          <p:cNvSpPr/>
          <p:nvPr/>
        </p:nvSpPr>
        <p:spPr>
          <a:xfrm>
            <a:off x="6348046" y="5406698"/>
            <a:ext cx="1758462" cy="521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CD94F9B-12BB-E661-ABC5-587A6E3869CF}"/>
              </a:ext>
            </a:extLst>
          </p:cNvPr>
          <p:cNvSpPr/>
          <p:nvPr/>
        </p:nvSpPr>
        <p:spPr>
          <a:xfrm>
            <a:off x="8793502" y="5338403"/>
            <a:ext cx="2094891" cy="5901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5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1200329"/>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p>
          <a:p>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	</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283B80A-6981-7F32-D1E8-2EF6AA39D74F}"/>
              </a:ext>
            </a:extLst>
          </p:cNvPr>
          <p:cNvSpPr txBox="1"/>
          <p:nvPr/>
        </p:nvSpPr>
        <p:spPr>
          <a:xfrm>
            <a:off x="9423918" y="6029346"/>
            <a:ext cx="2413519" cy="369332"/>
          </a:xfrm>
          <a:prstGeom prst="rect">
            <a:avLst/>
          </a:prstGeom>
          <a:noFill/>
        </p:spPr>
        <p:txBody>
          <a:bodyPr wrap="square">
            <a:spAutoFit/>
          </a:bodyPr>
          <a:lstStyle/>
          <a:p>
            <a:r>
              <a:rPr lang="en-US" altLang="zh-CN" dirty="0">
                <a:hlinkClick r:id="rId3"/>
              </a:rPr>
              <a:t>https://ai-demos.dev/</a:t>
            </a:r>
            <a:endParaRPr lang="zh-CN" altLang="en-US" dirty="0"/>
          </a:p>
        </p:txBody>
      </p:sp>
      <p:pic>
        <p:nvPicPr>
          <p:cNvPr id="6" name="图片 5">
            <a:extLst>
              <a:ext uri="{FF2B5EF4-FFF2-40B4-BE49-F238E27FC236}">
                <a16:creationId xmlns:a16="http://schemas.microsoft.com/office/drawing/2014/main" id="{163BD339-BDD7-0ECF-2343-256CB8036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466" y="1847567"/>
            <a:ext cx="7931020" cy="4246701"/>
          </a:xfrm>
          <a:prstGeom prst="rect">
            <a:avLst/>
          </a:prstGeom>
        </p:spPr>
      </p:pic>
    </p:spTree>
    <p:extLst>
      <p:ext uri="{BB962C8B-B14F-4D97-AF65-F5344CB8AC3E}">
        <p14:creationId xmlns:p14="http://schemas.microsoft.com/office/powerpoint/2010/main" val="86355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66968" y="2443843"/>
            <a:ext cx="1680267"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04</a:t>
            </a:r>
            <a:endParaRPr lang="zh-CN" altLang="en-US" dirty="0">
              <a:sym typeface="+mn-lt"/>
            </a:endParaRPr>
          </a:p>
        </p:txBody>
      </p:sp>
      <p:sp>
        <p:nvSpPr>
          <p:cNvPr id="25" name="文本框 24"/>
          <p:cNvSpPr txBox="1"/>
          <p:nvPr/>
        </p:nvSpPr>
        <p:spPr>
          <a:xfrm>
            <a:off x="4988229" y="3153351"/>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Prospect</a:t>
            </a:r>
            <a:endParaRPr lang="zh-CN" altLang="en-US" sz="4400" b="1" dirty="0">
              <a:solidFill>
                <a:schemeClr val="bg1"/>
              </a:solidFill>
              <a:cs typeface="+mn-ea"/>
              <a:sym typeface="+mn-lt"/>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32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Prospect</a:t>
            </a:r>
          </a:p>
        </p:txBody>
      </p:sp>
      <p:sp>
        <p:nvSpPr>
          <p:cNvPr id="5" name="文本框 4">
            <a:extLst>
              <a:ext uri="{FF2B5EF4-FFF2-40B4-BE49-F238E27FC236}">
                <a16:creationId xmlns:a16="http://schemas.microsoft.com/office/drawing/2014/main" id="{4B85A01B-C00E-F149-9630-B2AAA3BDB03B}"/>
              </a:ext>
            </a:extLst>
          </p:cNvPr>
          <p:cNvSpPr txBox="1"/>
          <p:nvPr/>
        </p:nvSpPr>
        <p:spPr>
          <a:xfrm>
            <a:off x="866217" y="1028343"/>
            <a:ext cx="10451242" cy="5355312"/>
          </a:xfrm>
          <a:prstGeom prst="rect">
            <a:avLst/>
          </a:prstGeom>
          <a:noFill/>
        </p:spPr>
        <p:txBody>
          <a:bodyPr wrap="square">
            <a:spAutoFit/>
          </a:bodyPr>
          <a:lstStyle/>
          <a:p>
            <a:pPr marL="285750" indent="-285750">
              <a:buFont typeface="Arial" panose="020B0604020202020204" pitchFamily="34" charset="0"/>
              <a:buChar char="•"/>
            </a:pPr>
            <a:r>
              <a:rPr lang="en-US" altLang="zh-CN" dirty="0"/>
              <a:t>Internal knowledge question and answer/knowledge base application within the company</a:t>
            </a:r>
          </a:p>
          <a:p>
            <a:r>
              <a:rPr lang="en-US" altLang="zh-CN" dirty="0"/>
              <a:t>	-Add personalized labels for users.</a:t>
            </a:r>
          </a:p>
          <a:p>
            <a:r>
              <a:rPr lang="en-US" altLang="zh-CN" dirty="0"/>
              <a:t> 	-</a:t>
            </a:r>
            <a:r>
              <a:rPr lang="en-US" altLang="zh-CN" dirty="0">
                <a:hlinkClick r:id="rId3"/>
              </a:rPr>
              <a:t>Implementation practice of knowledge question and answer application based on AWS</a:t>
            </a:r>
            <a:endParaRPr lang="en-US" altLang="zh-CN" dirty="0"/>
          </a:p>
          <a:p>
            <a:pPr lvl="1"/>
            <a:endParaRPr lang="en-US" altLang="zh-CN" dirty="0"/>
          </a:p>
          <a:p>
            <a:pPr marL="285750" indent="-285750">
              <a:buFont typeface="Arial" panose="020B0604020202020204" pitchFamily="34" charset="0"/>
              <a:buChar char="•"/>
            </a:pPr>
            <a:r>
              <a:rPr lang="en-US" altLang="zh-CN" dirty="0"/>
              <a:t>Search Engine Optimization (SEO)</a:t>
            </a:r>
            <a:r>
              <a:rPr lang="zh-CN" altLang="en-US" dirty="0"/>
              <a:t>，</a:t>
            </a:r>
            <a:r>
              <a:rPr lang="en-US" altLang="zh-CN" dirty="0"/>
              <a:t>how will AI change the way we optimize for SEO?</a:t>
            </a:r>
          </a:p>
          <a:p>
            <a:r>
              <a:rPr lang="en-US" altLang="zh-CN" dirty="0"/>
              <a:t>	-Instead of using lots of keywords for SEO, we can give more descriptive sentences about our pages to fit the user‘s intentions.</a:t>
            </a:r>
          </a:p>
          <a:p>
            <a:r>
              <a:rPr lang="en-US" altLang="zh-CN" dirty="0"/>
              <a:t>	-Using AI tools for assisted content creation and content optimization.</a:t>
            </a:r>
          </a:p>
          <a:p>
            <a:r>
              <a:rPr lang="en-US" altLang="zh-CN" dirty="0"/>
              <a:t>	-Incorporate Al-powered chatbots and image/voice/video search optimization.</a:t>
            </a:r>
          </a:p>
          <a:p>
            <a:endParaRPr lang="en-US" altLang="zh-CN" dirty="0"/>
          </a:p>
          <a:p>
            <a:pPr marL="285750" indent="-285750">
              <a:buFont typeface="Arial" panose="020B0604020202020204" pitchFamily="34" charset="0"/>
              <a:buChar char="•"/>
            </a:pPr>
            <a:r>
              <a:rPr lang="en-US" altLang="zh-CN" dirty="0"/>
              <a:t>With multimodal,</a:t>
            </a:r>
            <a:r>
              <a:rPr lang="zh-CN" altLang="en-US" dirty="0"/>
              <a:t> </a:t>
            </a:r>
            <a:r>
              <a:rPr lang="en-US" altLang="zh-CN" dirty="0"/>
              <a:t>what</a:t>
            </a:r>
            <a:r>
              <a:rPr lang="zh-CN" altLang="en-US" dirty="0"/>
              <a:t> </a:t>
            </a:r>
            <a:r>
              <a:rPr lang="en-US" altLang="zh-CN" dirty="0"/>
              <a:t>can we do?</a:t>
            </a:r>
          </a:p>
          <a:p>
            <a:r>
              <a:rPr lang="en-US" altLang="zh-CN" dirty="0"/>
              <a:t>	-Business improving, generate product or advertising recommendation words based on images.</a:t>
            </a:r>
          </a:p>
          <a:p>
            <a:r>
              <a:rPr lang="en-US" altLang="zh-CN" dirty="0"/>
              <a:t>	-Helps with content creation, search in the asset library for images or videos by text which you want to use.</a:t>
            </a:r>
          </a:p>
          <a:p>
            <a:r>
              <a:rPr lang="en-US" altLang="zh-CN" dirty="0"/>
              <a:t>	-Security monitoring,</a:t>
            </a:r>
            <a:r>
              <a:rPr lang="zh-CN" altLang="en-US" dirty="0"/>
              <a:t> </a:t>
            </a:r>
            <a:r>
              <a:rPr lang="en-US" altLang="zh-CN" dirty="0"/>
              <a:t>search for potentially dangerous scenarios through text.</a:t>
            </a:r>
          </a:p>
          <a:p>
            <a:r>
              <a:rPr lang="en-US" altLang="zh-CN" dirty="0"/>
              <a:t>	-Integrate with recommendation system.</a:t>
            </a:r>
          </a:p>
          <a:p>
            <a:r>
              <a:rPr lang="en-US" altLang="zh-CN" dirty="0"/>
              <a:t>	-…</a:t>
            </a:r>
          </a:p>
          <a:p>
            <a:pPr marL="285750" indent="-285750">
              <a:buFont typeface="Arial" panose="020B0604020202020204" pitchFamily="34" charset="0"/>
              <a:buChar char="•"/>
            </a:pPr>
            <a:r>
              <a:rPr lang="en-US" altLang="zh-CN" dirty="0"/>
              <a:t>…</a:t>
            </a:r>
            <a:endParaRPr lang="zh-CN" altLang="en-US" dirty="0"/>
          </a:p>
        </p:txBody>
      </p:sp>
    </p:spTree>
    <p:extLst>
      <p:ext uri="{BB962C8B-B14F-4D97-AF65-F5344CB8AC3E}">
        <p14:creationId xmlns:p14="http://schemas.microsoft.com/office/powerpoint/2010/main" val="10417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Challenge</a:t>
            </a:r>
          </a:p>
        </p:txBody>
      </p:sp>
      <p:sp>
        <p:nvSpPr>
          <p:cNvPr id="4" name="文本框 3">
            <a:extLst>
              <a:ext uri="{FF2B5EF4-FFF2-40B4-BE49-F238E27FC236}">
                <a16:creationId xmlns:a16="http://schemas.microsoft.com/office/drawing/2014/main" id="{6FEEBFC9-CC6D-E670-E900-88711157E19D}"/>
              </a:ext>
            </a:extLst>
          </p:cNvPr>
          <p:cNvSpPr txBox="1"/>
          <p:nvPr/>
        </p:nvSpPr>
        <p:spPr>
          <a:xfrm>
            <a:off x="874174" y="1305188"/>
            <a:ext cx="10185711" cy="2585323"/>
          </a:xfrm>
          <a:prstGeom prst="rect">
            <a:avLst/>
          </a:prstGeom>
          <a:noFill/>
        </p:spPr>
        <p:txBody>
          <a:bodyPr wrap="square">
            <a:spAutoFit/>
          </a:bodyPr>
          <a:lstStyle/>
          <a:p>
            <a:r>
              <a:rPr lang="en-US" altLang="zh-CN" dirty="0"/>
              <a:t>The implementation of AI-powered searches, though promising, presents certain challenges.</a:t>
            </a:r>
          </a:p>
          <a:p>
            <a:endParaRPr lang="en-US" altLang="zh-CN" dirty="0"/>
          </a:p>
          <a:p>
            <a:r>
              <a:rPr lang="en-US" altLang="zh-CN" dirty="0"/>
              <a:t>-Data privacy and ethics.</a:t>
            </a:r>
          </a:p>
          <a:p>
            <a:endParaRPr lang="en-US" altLang="zh-CN" dirty="0"/>
          </a:p>
          <a:p>
            <a:r>
              <a:rPr lang="en-US" altLang="zh-CN" dirty="0"/>
              <a:t>-Technical complexity.</a:t>
            </a:r>
          </a:p>
          <a:p>
            <a:endParaRPr lang="en-US" altLang="zh-CN" dirty="0"/>
          </a:p>
          <a:p>
            <a:r>
              <a:rPr lang="en-US" altLang="zh-CN" dirty="0"/>
              <a:t>-Integration with existing systems.</a:t>
            </a:r>
          </a:p>
          <a:p>
            <a:endParaRPr lang="en-US" altLang="zh-CN" dirty="0"/>
          </a:p>
          <a:p>
            <a:r>
              <a:rPr lang="en-US" altLang="zh-CN" dirty="0"/>
              <a:t>-The answers given by generative AI replace people's clicks to enter relevant web pages.</a:t>
            </a:r>
          </a:p>
        </p:txBody>
      </p:sp>
    </p:spTree>
    <p:extLst>
      <p:ext uri="{BB962C8B-B14F-4D97-AF65-F5344CB8AC3E}">
        <p14:creationId xmlns:p14="http://schemas.microsoft.com/office/powerpoint/2010/main" val="4040500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Resources</a:t>
            </a:r>
          </a:p>
        </p:txBody>
      </p:sp>
      <p:sp>
        <p:nvSpPr>
          <p:cNvPr id="4" name="文本框 3">
            <a:extLst>
              <a:ext uri="{FF2B5EF4-FFF2-40B4-BE49-F238E27FC236}">
                <a16:creationId xmlns:a16="http://schemas.microsoft.com/office/drawing/2014/main" id="{6FEEBFC9-CC6D-E670-E900-88711157E19D}"/>
              </a:ext>
            </a:extLst>
          </p:cNvPr>
          <p:cNvSpPr txBox="1"/>
          <p:nvPr/>
        </p:nvSpPr>
        <p:spPr>
          <a:xfrm>
            <a:off x="1141652" y="1453647"/>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hlinkClick r:id="rId3"/>
              </a:rPr>
              <a:t>Vertex AI</a:t>
            </a:r>
            <a:endParaRPr lang="zh-CN" altLang="en-US" dirty="0"/>
          </a:p>
        </p:txBody>
      </p:sp>
      <p:sp>
        <p:nvSpPr>
          <p:cNvPr id="10" name="文本框 9">
            <a:extLst>
              <a:ext uri="{FF2B5EF4-FFF2-40B4-BE49-F238E27FC236}">
                <a16:creationId xmlns:a16="http://schemas.microsoft.com/office/drawing/2014/main" id="{31C7F041-9B0F-1CBE-DBE5-104CCBD2CC28}"/>
              </a:ext>
            </a:extLst>
          </p:cNvPr>
          <p:cNvSpPr txBox="1"/>
          <p:nvPr/>
        </p:nvSpPr>
        <p:spPr>
          <a:xfrm>
            <a:off x="1141652" y="2147013"/>
            <a:ext cx="7215674"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hlinkClick r:id="rId4"/>
              </a:rPr>
              <a:t>The multimodal embedding space with 6 million Mercari items</a:t>
            </a:r>
            <a:endParaRPr lang="zh-CN" altLang="en-US" dirty="0"/>
          </a:p>
        </p:txBody>
      </p:sp>
    </p:spTree>
    <p:extLst>
      <p:ext uri="{BB962C8B-B14F-4D97-AF65-F5344CB8AC3E}">
        <p14:creationId xmlns:p14="http://schemas.microsoft.com/office/powerpoint/2010/main" val="306346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cs typeface="+mn-ea"/>
                <a:sym typeface="+mn-lt"/>
              </a:rPr>
              <a:t>01</a:t>
            </a:r>
            <a:endParaRPr lang="zh-CN" altLang="en-US" sz="13800" dirty="0">
              <a:solidFill>
                <a:schemeClr val="bg1"/>
              </a:solidFill>
              <a:latin typeface="Agency FB" panose="020B0503020202020204" pitchFamily="34" charset="0"/>
              <a:cs typeface="+mn-ea"/>
              <a:sym typeface="+mn-lt"/>
            </a:endParaRPr>
          </a:p>
        </p:txBody>
      </p:sp>
      <p:sp>
        <p:nvSpPr>
          <p:cNvPr id="25" name="文本框 24"/>
          <p:cNvSpPr txBox="1"/>
          <p:nvPr/>
        </p:nvSpPr>
        <p:spPr>
          <a:xfrm>
            <a:off x="4818295" y="3069277"/>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Basic Search</a:t>
            </a: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7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864949" y="1362142"/>
            <a:ext cx="10596169" cy="52322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Search is everywhere in our daily lives!</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58D0DF-1B99-56DB-9259-BBB3E59914F3}"/>
              </a:ext>
            </a:extLst>
          </p:cNvPr>
          <p:cNvSpPr txBox="1"/>
          <p:nvPr/>
        </p:nvSpPr>
        <p:spPr>
          <a:xfrm>
            <a:off x="3125259" y="3780450"/>
            <a:ext cx="1807049" cy="338554"/>
          </a:xfrm>
          <a:prstGeom prst="rect">
            <a:avLst/>
          </a:prstGeom>
          <a:noFill/>
        </p:spPr>
        <p:txBody>
          <a:bodyPr wrap="square">
            <a:spAutoFit/>
          </a:bodyPr>
          <a:lstStyle/>
          <a:p>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Google search</a:t>
            </a: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057C668-1F4A-0E8D-B2F7-73CD31D40C0C}"/>
              </a:ext>
            </a:extLst>
          </p:cNvPr>
          <p:cNvSpPr txBox="1"/>
          <p:nvPr/>
        </p:nvSpPr>
        <p:spPr>
          <a:xfrm>
            <a:off x="8480042" y="5087206"/>
            <a:ext cx="233647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E-commerce platform</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89CF301-6C94-C4E3-7ADF-AC6632127572}"/>
              </a:ext>
            </a:extLst>
          </p:cNvPr>
          <p:cNvSpPr txBox="1"/>
          <p:nvPr/>
        </p:nvSpPr>
        <p:spPr>
          <a:xfrm>
            <a:off x="3364391" y="5398905"/>
            <a:ext cx="1807049" cy="523220"/>
          </a:xfrm>
          <a:prstGeom prst="rect">
            <a:avLst/>
          </a:prstGeom>
          <a:noFill/>
        </p:spPr>
        <p:txBody>
          <a:bodyPr wrap="square">
            <a:spAutoFit/>
          </a:bodyPr>
          <a:lstStyle/>
          <a:p>
            <a:endPar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Knowledge base</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E4B1DB93-130F-A08E-13F7-253FAD1BBCCC}"/>
              </a:ext>
            </a:extLst>
          </p:cNvPr>
          <p:cNvPicPr>
            <a:picLocks noChangeAspect="1"/>
          </p:cNvPicPr>
          <p:nvPr/>
        </p:nvPicPr>
        <p:blipFill>
          <a:blip r:embed="rId3"/>
          <a:stretch>
            <a:fillRect/>
          </a:stretch>
        </p:blipFill>
        <p:spPr>
          <a:xfrm>
            <a:off x="864949" y="4609032"/>
            <a:ext cx="6792373" cy="881069"/>
          </a:xfrm>
          <a:prstGeom prst="rect">
            <a:avLst/>
          </a:prstGeom>
        </p:spPr>
      </p:pic>
      <p:pic>
        <p:nvPicPr>
          <p:cNvPr id="26" name="图片 25">
            <a:extLst>
              <a:ext uri="{FF2B5EF4-FFF2-40B4-BE49-F238E27FC236}">
                <a16:creationId xmlns:a16="http://schemas.microsoft.com/office/drawing/2014/main" id="{74E8D53A-BD58-C84A-9001-101ADCC7DBD4}"/>
              </a:ext>
            </a:extLst>
          </p:cNvPr>
          <p:cNvPicPr>
            <a:picLocks noChangeAspect="1"/>
          </p:cNvPicPr>
          <p:nvPr/>
        </p:nvPicPr>
        <p:blipFill>
          <a:blip r:embed="rId4"/>
          <a:stretch>
            <a:fillRect/>
          </a:stretch>
        </p:blipFill>
        <p:spPr>
          <a:xfrm>
            <a:off x="864949" y="2377791"/>
            <a:ext cx="5886625" cy="1305432"/>
          </a:xfrm>
          <a:prstGeom prst="rect">
            <a:avLst/>
          </a:prstGeom>
        </p:spPr>
      </p:pic>
      <p:pic>
        <p:nvPicPr>
          <p:cNvPr id="5" name="图片 4">
            <a:extLst>
              <a:ext uri="{FF2B5EF4-FFF2-40B4-BE49-F238E27FC236}">
                <a16:creationId xmlns:a16="http://schemas.microsoft.com/office/drawing/2014/main" id="{12402DB6-0491-967D-5E38-002F13B6980E}"/>
              </a:ext>
            </a:extLst>
          </p:cNvPr>
          <p:cNvPicPr>
            <a:picLocks noChangeAspect="1"/>
          </p:cNvPicPr>
          <p:nvPr/>
        </p:nvPicPr>
        <p:blipFill rotWithShape="1">
          <a:blip r:embed="rId5"/>
          <a:srcRect b="40747"/>
          <a:stretch/>
        </p:blipFill>
        <p:spPr>
          <a:xfrm>
            <a:off x="8564803" y="2332053"/>
            <a:ext cx="2166953" cy="2486142"/>
          </a:xfrm>
          <a:prstGeom prst="rect">
            <a:avLst/>
          </a:prstGeom>
        </p:spPr>
      </p:pic>
    </p:spTree>
    <p:extLst>
      <p:ext uri="{BB962C8B-B14F-4D97-AF65-F5344CB8AC3E}">
        <p14:creationId xmlns:p14="http://schemas.microsoft.com/office/powerpoint/2010/main" val="134175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graphicFrame>
        <p:nvGraphicFramePr>
          <p:cNvPr id="12" name="图示 11">
            <a:extLst>
              <a:ext uri="{FF2B5EF4-FFF2-40B4-BE49-F238E27FC236}">
                <a16:creationId xmlns:a16="http://schemas.microsoft.com/office/drawing/2014/main" id="{8225D0E7-9BD5-389D-53B6-14167BF1D45B}"/>
              </a:ext>
            </a:extLst>
          </p:cNvPr>
          <p:cNvGraphicFramePr/>
          <p:nvPr>
            <p:extLst>
              <p:ext uri="{D42A27DB-BD31-4B8C-83A1-F6EECF244321}">
                <p14:modId xmlns:p14="http://schemas.microsoft.com/office/powerpoint/2010/main" val="651805535"/>
              </p:ext>
            </p:extLst>
          </p:nvPr>
        </p:nvGraphicFramePr>
        <p:xfrm>
          <a:off x="3162559" y="2413023"/>
          <a:ext cx="5406570" cy="79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a:extLst>
              <a:ext uri="{FF2B5EF4-FFF2-40B4-BE49-F238E27FC236}">
                <a16:creationId xmlns:a16="http://schemas.microsoft.com/office/drawing/2014/main" id="{EFB516DB-9EB1-D49A-8994-17160672D123}"/>
              </a:ext>
            </a:extLst>
          </p:cNvPr>
          <p:cNvSpPr txBox="1"/>
          <p:nvPr/>
        </p:nvSpPr>
        <p:spPr>
          <a:xfrm>
            <a:off x="1051248" y="1409928"/>
            <a:ext cx="9305731"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What is the processes of search engines?</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5F8C107-1F90-A3E6-560B-E895B7CAC75B}"/>
              </a:ext>
            </a:extLst>
          </p:cNvPr>
          <p:cNvSpPr txBox="1"/>
          <p:nvPr/>
        </p:nvSpPr>
        <p:spPr>
          <a:xfrm>
            <a:off x="1051248" y="3714392"/>
            <a:ext cx="9629193" cy="646331"/>
          </a:xfrm>
          <a:prstGeom prst="rect">
            <a:avLst/>
          </a:prstGeom>
          <a:noFill/>
        </p:spPr>
        <p:txBody>
          <a:bodyPr wrap="square">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Then when the user searches, the job of the search engine is to provide the content the user wants to find based on the user's search terms.</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B1C7806C-0545-2F82-6B3F-621BFE0487A1}"/>
              </a:ext>
            </a:extLst>
          </p:cNvPr>
          <p:cNvSpPr txBox="1"/>
          <p:nvPr/>
        </p:nvSpPr>
        <p:spPr>
          <a:xfrm>
            <a:off x="1051248" y="4563913"/>
            <a:ext cx="6096000"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Search Queries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Document Rankings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72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797915" y="1356998"/>
            <a:ext cx="10596169" cy="1200329"/>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BM25(Best Match 25) Algorithm</a:t>
            </a:r>
          </a:p>
          <a:p>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 ranking function used by search engines to estimate the relevance of documents to a given search query.</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011297F-9E87-2A09-1C99-EA11A361CCFF}"/>
                  </a:ext>
                </a:extLst>
              </p:cNvPr>
              <p:cNvSpPr txBox="1"/>
              <p:nvPr/>
            </p:nvSpPr>
            <p:spPr>
              <a:xfrm>
                <a:off x="-824205" y="2867608"/>
                <a:ext cx="9576317" cy="905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𝑠𝑐𝑜𝑟𝑒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𝐼𝐷𝐹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𝐷</m:t>
                                      </m:r>
                                    </m:e>
                                  </m:d>
                                </m:num>
                                <m:den>
                                  <m:r>
                                    <a:rPr lang="en-US" altLang="zh-CN" b="0" i="1" smtClean="0">
                                      <a:latin typeface="Cambria Math" panose="02040503050406030204" pitchFamily="18" charset="0"/>
                                      <a:ea typeface="Cambria Math" panose="02040503050406030204" pitchFamily="18" charset="0"/>
                                    </a:rPr>
                                    <m:t>𝑎𝑣𝑔𝑑𝑙</m:t>
                                  </m:r>
                                </m:den>
                              </m:f>
                              <m:r>
                                <a:rPr lang="en-US" altLang="zh-CN" b="0" i="1" smtClean="0">
                                  <a:latin typeface="Cambria Math" panose="02040503050406030204" pitchFamily="18" charset="0"/>
                                  <a:ea typeface="Cambria Math" panose="02040503050406030204" pitchFamily="18" charset="0"/>
                                </a:rPr>
                                <m:t>)</m:t>
                              </m:r>
                            </m:den>
                          </m:f>
                        </m:e>
                      </m:nary>
                    </m:oMath>
                  </m:oMathPara>
                </a14:m>
                <a:endParaRPr lang="zh-CN" altLang="en-US" dirty="0"/>
              </a:p>
            </p:txBody>
          </p:sp>
        </mc:Choice>
        <mc:Fallback xmlns="">
          <p:sp>
            <p:nvSpPr>
              <p:cNvPr id="2" name="文本框 1">
                <a:extLst>
                  <a:ext uri="{FF2B5EF4-FFF2-40B4-BE49-F238E27FC236}">
                    <a16:creationId xmlns:a16="http://schemas.microsoft.com/office/drawing/2014/main" id="{2011297F-9E87-2A09-1C99-EA11A361CCFF}"/>
                  </a:ext>
                </a:extLst>
              </p:cNvPr>
              <p:cNvSpPr txBox="1">
                <a:spLocks noRot="1" noChangeAspect="1" noMove="1" noResize="1" noEditPoints="1" noAdjustHandles="1" noChangeArrowheads="1" noChangeShapeType="1" noTextEdit="1"/>
              </p:cNvSpPr>
              <p:nvPr/>
            </p:nvSpPr>
            <p:spPr>
              <a:xfrm>
                <a:off x="-824205" y="2867608"/>
                <a:ext cx="9576317" cy="9055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74752DB-A90F-BA59-6789-115C13E7E5F5}"/>
                  </a:ext>
                </a:extLst>
              </p:cNvPr>
              <p:cNvSpPr txBox="1"/>
              <p:nvPr/>
            </p:nvSpPr>
            <p:spPr>
              <a:xfrm>
                <a:off x="797915" y="4083393"/>
                <a:ext cx="10877792" cy="164307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𝐷</m:t>
                        </m:r>
                      </m:e>
                    </m:d>
                  </m:oMath>
                </a14:m>
                <a:r>
                  <a:rPr lang="en-US" altLang="zh-CN" dirty="0"/>
                  <a:t> —— Term Frequency</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𝐼𝐷𝐹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oMath>
                </a14:m>
                <a:r>
                  <a:rPr lang="en-US" altLang="zh-CN" b="0" dirty="0"/>
                  <a:t> —— Inverse Document Frequency</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 &amp; </m:t>
                    </m:r>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num>
                      <m:den>
                        <m:r>
                          <a:rPr lang="en-US" altLang="zh-CN" b="0" i="1" smtClean="0">
                            <a:latin typeface="Cambria Math" panose="02040503050406030204" pitchFamily="18" charset="0"/>
                          </a:rPr>
                          <m:t>𝑎𝑣𝑔𝑑𝑙</m:t>
                        </m:r>
                      </m:den>
                    </m:f>
                  </m:oMath>
                </a14:m>
                <a:r>
                  <a:rPr lang="en-US" altLang="zh-CN" dirty="0"/>
                  <a:t> —— Document Length Normalization</a:t>
                </a:r>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oMath>
                </a14:m>
                <a:r>
                  <a:rPr lang="en-US" altLang="zh-CN" dirty="0"/>
                  <a:t> —— Query Term Saturation</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oMath>
                </a14:m>
                <a:r>
                  <a:rPr lang="zh-CN" altLang="en-US" dirty="0"/>
                  <a:t> </a:t>
                </a:r>
                <a:r>
                  <a:rPr lang="en-US" altLang="zh-CN" dirty="0"/>
                  <a:t>—— Number of documents with search term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endParaRPr lang="zh-CN" altLang="en-US" dirty="0"/>
              </a:p>
            </p:txBody>
          </p:sp>
        </mc:Choice>
        <mc:Fallback xmlns="">
          <p:sp>
            <p:nvSpPr>
              <p:cNvPr id="6" name="文本框 5">
                <a:extLst>
                  <a:ext uri="{FF2B5EF4-FFF2-40B4-BE49-F238E27FC236}">
                    <a16:creationId xmlns:a16="http://schemas.microsoft.com/office/drawing/2014/main" id="{874752DB-A90F-BA59-6789-115C13E7E5F5}"/>
                  </a:ext>
                </a:extLst>
              </p:cNvPr>
              <p:cNvSpPr txBox="1">
                <a:spLocks noRot="1" noChangeAspect="1" noMove="1" noResize="1" noEditPoints="1" noAdjustHandles="1" noChangeArrowheads="1" noChangeShapeType="1" noTextEdit="1"/>
              </p:cNvSpPr>
              <p:nvPr/>
            </p:nvSpPr>
            <p:spPr>
              <a:xfrm>
                <a:off x="797915" y="4083393"/>
                <a:ext cx="10877792" cy="1643079"/>
              </a:xfrm>
              <a:prstGeom prst="rect">
                <a:avLst/>
              </a:prstGeom>
              <a:blipFill>
                <a:blip r:embed="rId4"/>
                <a:stretch>
                  <a:fillRect l="-392" t="-2230" b="-5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120878-DA85-DD2B-9EBA-0588B3F59F8A}"/>
                  </a:ext>
                </a:extLst>
              </p:cNvPr>
              <p:cNvSpPr txBox="1"/>
              <p:nvPr/>
            </p:nvSpPr>
            <p:spPr>
              <a:xfrm>
                <a:off x="7874368" y="2867608"/>
                <a:ext cx="3442545"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IDF</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num>
                        <m:den>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den>
                      </m:f>
                      <m:r>
                        <a:rPr lang="en-US" altLang="zh-CN" b="0" i="0" smtClean="0">
                          <a:latin typeface="Cambria Math" panose="02040503050406030204" pitchFamily="18" charset="0"/>
                        </a:rPr>
                        <m:t>+1)</m:t>
                      </m:r>
                    </m:oMath>
                  </m:oMathPara>
                </a14:m>
                <a:endParaRPr lang="zh-CN" altLang="en-US" dirty="0"/>
              </a:p>
            </p:txBody>
          </p:sp>
        </mc:Choice>
        <mc:Fallback xmlns="">
          <p:sp>
            <p:nvSpPr>
              <p:cNvPr id="7" name="文本框 6">
                <a:extLst>
                  <a:ext uri="{FF2B5EF4-FFF2-40B4-BE49-F238E27FC236}">
                    <a16:creationId xmlns:a16="http://schemas.microsoft.com/office/drawing/2014/main" id="{9F120878-DA85-DD2B-9EBA-0588B3F59F8A}"/>
                  </a:ext>
                </a:extLst>
              </p:cNvPr>
              <p:cNvSpPr txBox="1">
                <a:spLocks noRot="1" noChangeAspect="1" noMove="1" noResize="1" noEditPoints="1" noAdjustHandles="1" noChangeArrowheads="1" noChangeShapeType="1" noTextEdit="1"/>
              </p:cNvSpPr>
              <p:nvPr/>
            </p:nvSpPr>
            <p:spPr>
              <a:xfrm>
                <a:off x="7874368" y="2867608"/>
                <a:ext cx="3442545" cy="58439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573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07C-9806-DA53-AFF7-8C9593BE272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8EAB158-FB27-E9EB-4F09-667E16037FD3}"/>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21E15F63-746C-D73E-3056-5381BDCFC81E}"/>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a:extLst>
              <a:ext uri="{FF2B5EF4-FFF2-40B4-BE49-F238E27FC236}">
                <a16:creationId xmlns:a16="http://schemas.microsoft.com/office/drawing/2014/main" id="{BC654D09-6A6D-C5DE-37F2-C825B4CB8B9A}"/>
              </a:ext>
            </a:extLst>
          </p:cNvPr>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EA9A3C56-DE18-7EE6-061F-D8D48EA9349E}"/>
              </a:ext>
            </a:extLst>
          </p:cNvPr>
          <p:cNvSpPr txBox="1"/>
          <p:nvPr/>
        </p:nvSpPr>
        <p:spPr>
          <a:xfrm>
            <a:off x="797915" y="1356998"/>
            <a:ext cx="10596169" cy="369332"/>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BM25(Best Match 25) Algorithm</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CB490F0-3095-4910-EEDF-F971CA26C3EE}"/>
                  </a:ext>
                </a:extLst>
              </p:cNvPr>
              <p:cNvSpPr txBox="1"/>
              <p:nvPr/>
            </p:nvSpPr>
            <p:spPr>
              <a:xfrm>
                <a:off x="750346" y="3645727"/>
                <a:ext cx="10877792" cy="16986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sz="2000" i="1" smtClean="0">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𝐷</m:t>
                        </m:r>
                      </m:e>
                    </m:d>
                  </m:oMath>
                </a14:m>
                <a:r>
                  <a:rPr lang="en-US" altLang="zh-CN" sz="2000" dirty="0"/>
                  <a:t> —— for D1, value = 2; for D2, value = 0; …</a:t>
                </a:r>
                <a:endParaRPr lang="en-US" altLang="zh-CN"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𝐼𝐷𝐹</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d>
                  </m:oMath>
                </a14:m>
                <a:r>
                  <a:rPr lang="en-US" altLang="zh-CN" sz="2000" b="0" dirty="0"/>
                  <a:t> —— for D1, value = </a:t>
                </a:r>
                <a14:m>
                  <m:oMath xmlns:m="http://schemas.openxmlformats.org/officeDocument/2006/math">
                    <m:r>
                      <m:rPr>
                        <m:sty m:val="p"/>
                      </m:rPr>
                      <a:rPr lang="en-US" altLang="zh-CN" sz="2000">
                        <a:latin typeface="Cambria Math" panose="02040503050406030204" pitchFamily="18" charset="0"/>
                      </a:rPr>
                      <m:t>ln</m:t>
                    </m:r>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𝑁</m:t>
                        </m:r>
                        <m:r>
                          <a:rPr lang="en-US" altLang="zh-CN" sz="2000">
                            <a:latin typeface="Cambria Math" panose="02040503050406030204" pitchFamily="18" charset="0"/>
                          </a:rPr>
                          <m:t>−</m:t>
                        </m:r>
                        <m:r>
                          <a:rPr lang="en-US" altLang="zh-CN" sz="2000">
                            <a:latin typeface="Cambria Math" panose="02040503050406030204" pitchFamily="18" charset="0"/>
                          </a:rPr>
                          <m:t>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𝑞</m:t>
                                </m:r>
                              </m:e>
                              <m:sub>
                                <m:r>
                                  <a:rPr lang="en-US" altLang="zh-CN" sz="2000">
                                    <a:latin typeface="Cambria Math" panose="02040503050406030204" pitchFamily="18" charset="0"/>
                                  </a:rPr>
                                  <m:t>𝑖</m:t>
                                </m:r>
                              </m:sub>
                            </m:sSub>
                          </m:e>
                        </m:d>
                        <m:r>
                          <a:rPr lang="en-US" altLang="zh-CN" sz="2000">
                            <a:latin typeface="Cambria Math" panose="02040503050406030204" pitchFamily="18" charset="0"/>
                          </a:rPr>
                          <m:t>+0.5</m:t>
                        </m:r>
                      </m:num>
                      <m:den>
                        <m:r>
                          <a:rPr lang="en-US" altLang="zh-CN" sz="2000">
                            <a:latin typeface="Cambria Math" panose="02040503050406030204" pitchFamily="18" charset="0"/>
                          </a:rPr>
                          <m:t>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𝑞</m:t>
                                </m:r>
                              </m:e>
                              <m:sub>
                                <m:r>
                                  <a:rPr lang="en-US" altLang="zh-CN" sz="2000">
                                    <a:latin typeface="Cambria Math" panose="02040503050406030204" pitchFamily="18" charset="0"/>
                                  </a:rPr>
                                  <m:t>𝑖</m:t>
                                </m:r>
                              </m:sub>
                            </m:sSub>
                          </m:e>
                        </m:d>
                        <m:r>
                          <a:rPr lang="en-US" altLang="zh-CN" sz="2000">
                            <a:latin typeface="Cambria Math" panose="02040503050406030204" pitchFamily="18" charset="0"/>
                          </a:rPr>
                          <m:t>+0.5</m:t>
                        </m:r>
                      </m:den>
                    </m:f>
                    <m:r>
                      <a:rPr lang="en-US" altLang="zh-CN" sz="2000">
                        <a:latin typeface="Cambria Math" panose="02040503050406030204" pitchFamily="18" charset="0"/>
                      </a:rPr>
                      <m:t>+1)</m:t>
                    </m:r>
                  </m:oMath>
                </a14:m>
                <a:r>
                  <a:rPr lang="en-US" altLang="zh-CN" sz="2000" dirty="0"/>
                  <a:t> = </a:t>
                </a:r>
                <a14:m>
                  <m:oMath xmlns:m="http://schemas.openxmlformats.org/officeDocument/2006/math">
                    <m:r>
                      <m:rPr>
                        <m:sty m:val="p"/>
                      </m:rPr>
                      <a:rPr lang="en-US" altLang="zh-CN" sz="2000">
                        <a:latin typeface="Cambria Math" panose="02040503050406030204" pitchFamily="18" charset="0"/>
                      </a:rPr>
                      <m:t>ln</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+0.5</m:t>
                            </m:r>
                          </m:num>
                          <m:den>
                            <m:r>
                              <a:rPr lang="en-US" altLang="zh-CN" sz="2000" b="0" i="1" smtClean="0">
                                <a:latin typeface="Cambria Math" panose="02040503050406030204" pitchFamily="18" charset="0"/>
                              </a:rPr>
                              <m:t>2</m:t>
                            </m:r>
                            <m:r>
                              <a:rPr lang="en-US" altLang="zh-CN" sz="2000" i="1">
                                <a:latin typeface="Cambria Math" panose="02040503050406030204" pitchFamily="18" charset="0"/>
                              </a:rPr>
                              <m:t>+0.5</m:t>
                            </m:r>
                          </m:den>
                        </m:f>
                        <m:r>
                          <a:rPr lang="en-US" altLang="zh-CN" sz="2000">
                            <a:latin typeface="Cambria Math" panose="02040503050406030204" pitchFamily="18" charset="0"/>
                          </a:rPr>
                          <m:t>+1</m:t>
                        </m:r>
                      </m:e>
                    </m:d>
                  </m:oMath>
                </a14:m>
                <a:r>
                  <a:rPr lang="en-US" altLang="zh-CN" sz="2000" dirty="0"/>
                  <a:t> = 0.47000362924; …</a:t>
                </a:r>
              </a:p>
              <a:p>
                <a:pPr marL="285750" indent="-28575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 &amp; </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num>
                      <m:den>
                        <m:r>
                          <a:rPr lang="en-US" altLang="zh-CN" sz="2000" b="0" i="1" smtClean="0">
                            <a:latin typeface="Cambria Math" panose="02040503050406030204" pitchFamily="18" charset="0"/>
                          </a:rPr>
                          <m:t>𝑎𝑣𝑔𝑑𝑙</m:t>
                        </m:r>
                      </m:den>
                    </m:f>
                  </m:oMath>
                </a14:m>
                <a:r>
                  <a:rPr lang="en-US" altLang="zh-CN" sz="2000" dirty="0"/>
                  <a:t> —— b:0.75; for D1, value = </a:t>
                </a:r>
                <a14:m>
                  <m:oMath xmlns:m="http://schemas.openxmlformats.org/officeDocument/2006/math">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𝐷</m:t>
                            </m:r>
                          </m:e>
                        </m:d>
                      </m:num>
                      <m:den>
                        <m:r>
                          <a:rPr lang="en-US" altLang="zh-CN" sz="2000" i="1">
                            <a:latin typeface="Cambria Math" panose="02040503050406030204" pitchFamily="18" charset="0"/>
                          </a:rPr>
                          <m:t>𝑎𝑣𝑔𝑑𝑙</m:t>
                        </m:r>
                      </m:den>
                    </m:f>
                  </m:oMath>
                </a14:m>
                <a:r>
                  <a:rPr lang="en-US" altLang="zh-CN" sz="2000" dirty="0"/>
                  <a:t> = </a:t>
                </a:r>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5</m:t>
                        </m:r>
                      </m:num>
                      <m:den>
                        <m:r>
                          <a:rPr lang="en-US" altLang="zh-CN" sz="2000" b="0" i="1" smtClean="0">
                            <a:latin typeface="Cambria Math" panose="02040503050406030204" pitchFamily="18" charset="0"/>
                          </a:rPr>
                          <m:t>(5+4+3)/3</m:t>
                        </m:r>
                      </m:den>
                    </m:f>
                  </m:oMath>
                </a14:m>
                <a:r>
                  <a:rPr lang="en-US" altLang="zh-CN" sz="2000" i="1" dirty="0">
                    <a:latin typeface="Cambria Math" panose="02040503050406030204" pitchFamily="18" charset="0"/>
                  </a:rPr>
                  <a:t>  </a:t>
                </a:r>
                <a:r>
                  <a:rPr lang="en-US" altLang="zh-CN" sz="2000" dirty="0"/>
                  <a:t>= 1.25</a:t>
                </a:r>
              </a:p>
              <a:p>
                <a:pPr marL="285750" indent="-285750">
                  <a:buFont typeface="Arial" panose="020B0604020202020204" pitchFamily="34" charset="0"/>
                  <a:buChar char="•"/>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1</m:t>
                        </m:r>
                      </m:sub>
                    </m:sSub>
                  </m:oMath>
                </a14:m>
                <a:r>
                  <a:rPr lang="en-US" altLang="zh-CN" sz="2000" dirty="0"/>
                  <a:t> —— 1.20</a:t>
                </a:r>
                <a:endParaRPr lang="zh-CN" altLang="en-US" sz="2000" dirty="0"/>
              </a:p>
            </p:txBody>
          </p:sp>
        </mc:Choice>
        <mc:Fallback xmlns="">
          <p:sp>
            <p:nvSpPr>
              <p:cNvPr id="10" name="文本框 9">
                <a:extLst>
                  <a:ext uri="{FF2B5EF4-FFF2-40B4-BE49-F238E27FC236}">
                    <a16:creationId xmlns:a16="http://schemas.microsoft.com/office/drawing/2014/main" id="{2CB490F0-3095-4910-EEDF-F971CA26C3EE}"/>
                  </a:ext>
                </a:extLst>
              </p:cNvPr>
              <p:cNvSpPr txBox="1">
                <a:spLocks noRot="1" noChangeAspect="1" noMove="1" noResize="1" noEditPoints="1" noAdjustHandles="1" noChangeArrowheads="1" noChangeShapeType="1" noTextEdit="1"/>
              </p:cNvSpPr>
              <p:nvPr/>
            </p:nvSpPr>
            <p:spPr>
              <a:xfrm>
                <a:off x="750346" y="3645727"/>
                <a:ext cx="10877792" cy="1698670"/>
              </a:xfrm>
              <a:prstGeom prst="rect">
                <a:avLst/>
              </a:prstGeom>
              <a:blipFill>
                <a:blip r:embed="rId3"/>
                <a:stretch>
                  <a:fillRect l="-504" t="-1792" b="-537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7FE4E7A-5F75-A574-6F43-9631496EE1E8}"/>
              </a:ext>
            </a:extLst>
          </p:cNvPr>
          <p:cNvPicPr>
            <a:picLocks noChangeAspect="1"/>
          </p:cNvPicPr>
          <p:nvPr/>
        </p:nvPicPr>
        <p:blipFill>
          <a:blip r:embed="rId4"/>
          <a:stretch>
            <a:fillRect/>
          </a:stretch>
        </p:blipFill>
        <p:spPr>
          <a:xfrm>
            <a:off x="930439" y="2021837"/>
            <a:ext cx="3550121" cy="41448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3108E33-F18B-0C4B-1B89-3608CC3BDBE2}"/>
                  </a:ext>
                </a:extLst>
              </p:cNvPr>
              <p:cNvSpPr txBox="1"/>
              <p:nvPr/>
            </p:nvSpPr>
            <p:spPr>
              <a:xfrm>
                <a:off x="-760900" y="2523496"/>
                <a:ext cx="9576317" cy="905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𝑠𝑐𝑜𝑟𝑒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𝐼𝐷𝐹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𝐷</m:t>
                                      </m:r>
                                    </m:e>
                                  </m:d>
                                </m:num>
                                <m:den>
                                  <m:r>
                                    <a:rPr lang="en-US" altLang="zh-CN" b="0" i="1" smtClean="0">
                                      <a:latin typeface="Cambria Math" panose="02040503050406030204" pitchFamily="18" charset="0"/>
                                      <a:ea typeface="Cambria Math" panose="02040503050406030204" pitchFamily="18" charset="0"/>
                                    </a:rPr>
                                    <m:t>𝑎𝑣𝑔𝑑𝑙</m:t>
                                  </m:r>
                                </m:den>
                              </m:f>
                              <m:r>
                                <a:rPr lang="en-US" altLang="zh-CN" b="0" i="1" smtClean="0">
                                  <a:latin typeface="Cambria Math" panose="02040503050406030204" pitchFamily="18" charset="0"/>
                                  <a:ea typeface="Cambria Math" panose="02040503050406030204" pitchFamily="18" charset="0"/>
                                </a:rPr>
                                <m:t>)</m:t>
                              </m:r>
                            </m:den>
                          </m:f>
                        </m:e>
                      </m:nary>
                    </m:oMath>
                  </m:oMathPara>
                </a14:m>
                <a:endParaRPr lang="zh-CN" altLang="en-US" dirty="0"/>
              </a:p>
            </p:txBody>
          </p:sp>
        </mc:Choice>
        <mc:Fallback xmlns="">
          <p:sp>
            <p:nvSpPr>
              <p:cNvPr id="13" name="文本框 12">
                <a:extLst>
                  <a:ext uri="{FF2B5EF4-FFF2-40B4-BE49-F238E27FC236}">
                    <a16:creationId xmlns:a16="http://schemas.microsoft.com/office/drawing/2014/main" id="{83108E33-F18B-0C4B-1B89-3608CC3BDBE2}"/>
                  </a:ext>
                </a:extLst>
              </p:cNvPr>
              <p:cNvSpPr txBox="1">
                <a:spLocks noRot="1" noChangeAspect="1" noMove="1" noResize="1" noEditPoints="1" noAdjustHandles="1" noChangeArrowheads="1" noChangeShapeType="1" noTextEdit="1"/>
              </p:cNvSpPr>
              <p:nvPr/>
            </p:nvSpPr>
            <p:spPr>
              <a:xfrm>
                <a:off x="-760900" y="2523496"/>
                <a:ext cx="9576317" cy="9055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14412E-A362-88B2-2B67-A8A34E9CDDC2}"/>
                  </a:ext>
                </a:extLst>
              </p:cNvPr>
              <p:cNvSpPr txBox="1"/>
              <p:nvPr/>
            </p:nvSpPr>
            <p:spPr>
              <a:xfrm>
                <a:off x="7832165" y="2684052"/>
                <a:ext cx="3442545"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IDF</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num>
                        <m:den>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den>
                      </m:f>
                      <m:r>
                        <a:rPr lang="en-US" altLang="zh-CN" b="0" i="0" smtClean="0">
                          <a:latin typeface="Cambria Math" panose="02040503050406030204" pitchFamily="18" charset="0"/>
                        </a:rPr>
                        <m:t>+1)</m:t>
                      </m:r>
                    </m:oMath>
                  </m:oMathPara>
                </a14:m>
                <a:endParaRPr lang="zh-CN" altLang="en-US" dirty="0"/>
              </a:p>
            </p:txBody>
          </p:sp>
        </mc:Choice>
        <mc:Fallback xmlns="">
          <p:sp>
            <p:nvSpPr>
              <p:cNvPr id="15" name="文本框 14">
                <a:extLst>
                  <a:ext uri="{FF2B5EF4-FFF2-40B4-BE49-F238E27FC236}">
                    <a16:creationId xmlns:a16="http://schemas.microsoft.com/office/drawing/2014/main" id="{8614412E-A362-88B2-2B67-A8A34E9CDDC2}"/>
                  </a:ext>
                </a:extLst>
              </p:cNvPr>
              <p:cNvSpPr txBox="1">
                <a:spLocks noRot="1" noChangeAspect="1" noMove="1" noResize="1" noEditPoints="1" noAdjustHandles="1" noChangeArrowheads="1" noChangeShapeType="1" noTextEdit="1"/>
              </p:cNvSpPr>
              <p:nvPr/>
            </p:nvSpPr>
            <p:spPr>
              <a:xfrm>
                <a:off x="7832165" y="2684052"/>
                <a:ext cx="3442545" cy="584391"/>
              </a:xfrm>
              <a:prstGeom prst="rect">
                <a:avLst/>
              </a:prstGeom>
              <a:blipFill>
                <a:blip r:embed="rId6"/>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FDC6014-3E98-7531-F72F-9A3A7A3AE534}"/>
              </a:ext>
            </a:extLst>
          </p:cNvPr>
          <p:cNvPicPr>
            <a:picLocks noChangeAspect="1"/>
          </p:cNvPicPr>
          <p:nvPr/>
        </p:nvPicPr>
        <p:blipFill>
          <a:blip r:embed="rId7"/>
          <a:stretch>
            <a:fillRect/>
          </a:stretch>
        </p:blipFill>
        <p:spPr>
          <a:xfrm>
            <a:off x="5229842" y="680248"/>
            <a:ext cx="6332231" cy="1682691"/>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D66030-0522-D629-FEB0-01C1D8876FBD}"/>
                  </a:ext>
                </a:extLst>
              </p:cNvPr>
              <p:cNvSpPr txBox="1"/>
              <p:nvPr/>
            </p:nvSpPr>
            <p:spPr>
              <a:xfrm>
                <a:off x="305641" y="5501002"/>
                <a:ext cx="11767202" cy="622606"/>
              </a:xfrm>
              <a:prstGeom prst="rect">
                <a:avLst/>
              </a:prstGeom>
              <a:noFill/>
            </p:spPr>
            <p:txBody>
              <a:bodyPr wrap="square" lIns="0" tIns="0" rIns="0" bIns="0" rtlCol="0">
                <a:spAutoFit/>
              </a:bodyPr>
              <a:lstStyle/>
              <a:p>
                <a14:m>
                  <m:oMath xmlns:m="http://schemas.openxmlformats.org/officeDocument/2006/math">
                    <m:r>
                      <a:rPr lang="en-US" altLang="zh-CN" sz="2000" b="0" i="1" smtClean="0">
                        <a:latin typeface="Cambria Math" panose="02040503050406030204" pitchFamily="18" charset="0"/>
                      </a:rPr>
                      <m:t>𝑠𝑐𝑜𝑟𝑒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𝑄</m:t>
                        </m:r>
                      </m:e>
                    </m:d>
                    <m:r>
                      <a:rPr lang="en-US" altLang="zh-CN" sz="2000" b="0" i="1" smtClean="0">
                        <a:latin typeface="Cambria Math" panose="02040503050406030204" pitchFamily="18" charset="0"/>
                      </a:rPr>
                      <m:t>= </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𝐼𝐷𝐹</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𝑓</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𝑘</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𝑓</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𝑘</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𝑏</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e>
                                </m:d>
                              </m:num>
                              <m:den>
                                <m:r>
                                  <a:rPr lang="en-US" altLang="zh-CN" sz="2000" b="0" i="1" smtClean="0">
                                    <a:latin typeface="Cambria Math" panose="02040503050406030204" pitchFamily="18" charset="0"/>
                                    <a:ea typeface="Cambria Math" panose="02040503050406030204" pitchFamily="18" charset="0"/>
                                  </a:rPr>
                                  <m:t>𝑎𝑣𝑔𝑑𝑙</m:t>
                                </m:r>
                              </m:den>
                            </m:f>
                            <m:r>
                              <a:rPr lang="en-US" altLang="zh-CN" sz="2000" b="0" i="1" smtClean="0">
                                <a:latin typeface="Cambria Math" panose="02040503050406030204" pitchFamily="18" charset="0"/>
                                <a:ea typeface="Cambria Math" panose="02040503050406030204" pitchFamily="18" charset="0"/>
                              </a:rPr>
                              <m:t>)</m:t>
                            </m:r>
                          </m:den>
                        </m:f>
                      </m:e>
                    </m:nary>
                  </m:oMath>
                </a14:m>
                <a:r>
                  <a:rPr lang="zh-CN" altLang="en-US" sz="2000" dirty="0"/>
                  <a:t> </a:t>
                </a:r>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1</m:t>
                        </m:r>
                      </m:sup>
                      <m:e>
                        <m:r>
                          <a:rPr lang="en-US" altLang="zh-CN" sz="2000" b="0" i="1" smtClean="0">
                            <a:latin typeface="Cambria Math" panose="02040503050406030204" pitchFamily="18" charset="0"/>
                          </a:rPr>
                          <m:t>0.47</m:t>
                        </m:r>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m:t>
                            </m:r>
                            <m:r>
                              <a:rPr lang="en-US" altLang="zh-CN" sz="2000" i="1">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m:t>
                            </m:r>
                            <m:r>
                              <a:rPr lang="en-US" altLang="zh-CN" sz="2000" i="1">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0.75</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0.75</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1.25</m:t>
                            </m:r>
                            <m:r>
                              <a:rPr lang="en-US" altLang="zh-CN" sz="2000" i="1">
                                <a:latin typeface="Cambria Math" panose="02040503050406030204" pitchFamily="18" charset="0"/>
                                <a:ea typeface="Cambria Math" panose="02040503050406030204" pitchFamily="18" charset="0"/>
                              </a:rPr>
                              <m:t>)</m:t>
                            </m:r>
                          </m:den>
                        </m:f>
                      </m:e>
                    </m:nary>
                  </m:oMath>
                </a14:m>
                <a:r>
                  <a:rPr lang="zh-CN" altLang="en-US" sz="2000" dirty="0"/>
                  <a:t> </a:t>
                </a:r>
                <a:r>
                  <a:rPr lang="en-US" altLang="zh-CN" sz="2000" dirty="0"/>
                  <a:t>= 0.60379562043 </a:t>
                </a:r>
                <a:endParaRPr lang="zh-CN" altLang="en-US" sz="2000" dirty="0"/>
              </a:p>
            </p:txBody>
          </p:sp>
        </mc:Choice>
        <mc:Fallback xmlns="">
          <p:sp>
            <p:nvSpPr>
              <p:cNvPr id="19" name="文本框 18">
                <a:extLst>
                  <a:ext uri="{FF2B5EF4-FFF2-40B4-BE49-F238E27FC236}">
                    <a16:creationId xmlns:a16="http://schemas.microsoft.com/office/drawing/2014/main" id="{73D66030-0522-D629-FEB0-01C1D8876FBD}"/>
                  </a:ext>
                </a:extLst>
              </p:cNvPr>
              <p:cNvSpPr txBox="1">
                <a:spLocks noRot="1" noChangeAspect="1" noMove="1" noResize="1" noEditPoints="1" noAdjustHandles="1" noChangeArrowheads="1" noChangeShapeType="1" noTextEdit="1"/>
              </p:cNvSpPr>
              <p:nvPr/>
            </p:nvSpPr>
            <p:spPr>
              <a:xfrm>
                <a:off x="305641" y="5501002"/>
                <a:ext cx="11767202" cy="622606"/>
              </a:xfrm>
              <a:prstGeom prst="rect">
                <a:avLst/>
              </a:prstGeom>
              <a:blipFill>
                <a:blip r:embed="rId8"/>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A1DA5C1D-24D0-871E-8CD0-4DB971BB03BD}"/>
              </a:ext>
            </a:extLst>
          </p:cNvPr>
          <p:cNvSpPr/>
          <p:nvPr/>
        </p:nvSpPr>
        <p:spPr>
          <a:xfrm>
            <a:off x="2794105" y="2472171"/>
            <a:ext cx="4438357" cy="98639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481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7624A72-6751-02C7-0CE1-CA0886FF687D}"/>
              </a:ext>
            </a:extLst>
          </p:cNvPr>
          <p:cNvPicPr>
            <a:picLocks noChangeAspect="1"/>
          </p:cNvPicPr>
          <p:nvPr/>
        </p:nvPicPr>
        <p:blipFill rotWithShape="1">
          <a:blip r:embed="rId3"/>
          <a:srcRect b="1057"/>
          <a:stretch/>
        </p:blipFill>
        <p:spPr>
          <a:xfrm>
            <a:off x="797915" y="1491809"/>
            <a:ext cx="5321058" cy="4660175"/>
          </a:xfrm>
          <a:prstGeom prst="rect">
            <a:avLst/>
          </a:prstGeom>
        </p:spPr>
      </p:pic>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685947" y="1018962"/>
            <a:ext cx="10596169" cy="369332"/>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The engine gives search results based on user query</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FE85E16-514B-BC14-10D8-0E397D89D775}"/>
              </a:ext>
            </a:extLst>
          </p:cNvPr>
          <p:cNvPicPr>
            <a:picLocks noChangeAspect="1"/>
          </p:cNvPicPr>
          <p:nvPr/>
        </p:nvPicPr>
        <p:blipFill>
          <a:blip r:embed="rId4"/>
          <a:stretch>
            <a:fillRect/>
          </a:stretch>
        </p:blipFill>
        <p:spPr>
          <a:xfrm>
            <a:off x="6203067" y="1491807"/>
            <a:ext cx="5295533" cy="4709939"/>
          </a:xfrm>
          <a:prstGeom prst="rect">
            <a:avLst/>
          </a:prstGeom>
        </p:spPr>
      </p:pic>
      <p:sp>
        <p:nvSpPr>
          <p:cNvPr id="6" name="矩形 5">
            <a:extLst>
              <a:ext uri="{FF2B5EF4-FFF2-40B4-BE49-F238E27FC236}">
                <a16:creationId xmlns:a16="http://schemas.microsoft.com/office/drawing/2014/main" id="{73885544-7D42-9475-29E7-A08B3AD934D9}"/>
              </a:ext>
            </a:extLst>
          </p:cNvPr>
          <p:cNvSpPr/>
          <p:nvPr/>
        </p:nvSpPr>
        <p:spPr>
          <a:xfrm>
            <a:off x="2027853" y="1806928"/>
            <a:ext cx="597159" cy="2209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1F65309-CC35-3812-693C-16EB8AAFA6BA}"/>
              </a:ext>
            </a:extLst>
          </p:cNvPr>
          <p:cNvSpPr/>
          <p:nvPr/>
        </p:nvSpPr>
        <p:spPr>
          <a:xfrm>
            <a:off x="7436498" y="1877838"/>
            <a:ext cx="880188" cy="1997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E788E51-B487-BBCC-4AEA-AFA230003E65}"/>
              </a:ext>
            </a:extLst>
          </p:cNvPr>
          <p:cNvSpPr/>
          <p:nvPr/>
        </p:nvSpPr>
        <p:spPr>
          <a:xfrm>
            <a:off x="3337249" y="1510466"/>
            <a:ext cx="360991" cy="2188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B047DB0-2F0A-7E7A-9D11-0A9C67A64481}"/>
              </a:ext>
            </a:extLst>
          </p:cNvPr>
          <p:cNvSpPr/>
          <p:nvPr/>
        </p:nvSpPr>
        <p:spPr>
          <a:xfrm>
            <a:off x="8745894" y="1510466"/>
            <a:ext cx="410547" cy="2964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431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85402" y="2443843"/>
            <a:ext cx="1643399"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02</a:t>
            </a:r>
            <a:endParaRPr lang="zh-CN" altLang="en-US" dirty="0">
              <a:sym typeface="+mn-lt"/>
            </a:endParaRPr>
          </a:p>
        </p:txBody>
      </p:sp>
      <p:sp>
        <p:nvSpPr>
          <p:cNvPr id="25" name="文本框 24"/>
          <p:cNvSpPr txBox="1"/>
          <p:nvPr/>
        </p:nvSpPr>
        <p:spPr>
          <a:xfrm>
            <a:off x="4911483" y="2716242"/>
            <a:ext cx="4238307"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AI Powered Search</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830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49014</TotalTime>
  <Words>3226</Words>
  <Application>Microsoft Office PowerPoint</Application>
  <PresentationFormat>宽屏</PresentationFormat>
  <Paragraphs>189</Paragraphs>
  <Slides>25</Slides>
  <Notes>25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Google Sans Text</vt:lpstr>
      <vt:lpstr>Inter</vt:lpstr>
      <vt:lpstr>Söhne</vt:lpstr>
      <vt:lpstr>等线</vt:lpstr>
      <vt:lpstr>等线 Light</vt:lpstr>
      <vt:lpstr>思源黑体</vt:lpstr>
      <vt:lpstr>微软雅黑</vt:lpstr>
      <vt:lpstr>Agency FB</vt:lpstr>
      <vt:lpstr>arial</vt:lpstr>
      <vt:lpstr>arial</vt:lpstr>
      <vt:lpstr>Cambria Math</vt:lpstr>
      <vt:lpstr>Helvetica</vt:lpstr>
      <vt:lpstr>Office 主题​​</vt:lpstr>
      <vt:lpstr>PowerPoint 演示文稿</vt:lpstr>
      <vt:lpstr>PowerPoint 演示文稿</vt:lpstr>
      <vt:lpstr>PowerPoint 演示文稿</vt:lpstr>
      <vt:lpstr>Basic Search</vt:lpstr>
      <vt:lpstr>Basic Search</vt:lpstr>
      <vt:lpstr>Basic Search</vt:lpstr>
      <vt:lpstr>Basic Search</vt:lpstr>
      <vt:lpstr>Basic Search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yuanyuan</dc:creator>
  <cp:lastModifiedBy>yue rao</cp:lastModifiedBy>
  <cp:revision>126</cp:revision>
  <dcterms:created xsi:type="dcterms:W3CDTF">2022-03-09T05:40:04Z</dcterms:created>
  <dcterms:modified xsi:type="dcterms:W3CDTF">2024-02-25T12:29:09Z</dcterms:modified>
</cp:coreProperties>
</file>